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60" r:id="rId4"/>
    <p:sldId id="262" r:id="rId5"/>
    <p:sldId id="265" r:id="rId6"/>
    <p:sldId id="268" r:id="rId7"/>
    <p:sldId id="327" r:id="rId8"/>
    <p:sldId id="270" r:id="rId9"/>
    <p:sldId id="271" r:id="rId10"/>
    <p:sldId id="328" r:id="rId11"/>
    <p:sldId id="329" r:id="rId12"/>
    <p:sldId id="272" r:id="rId13"/>
    <p:sldId id="290" r:id="rId14"/>
    <p:sldId id="289" r:id="rId15"/>
    <p:sldId id="324" r:id="rId16"/>
    <p:sldId id="325" r:id="rId17"/>
    <p:sldId id="269" r:id="rId18"/>
    <p:sldId id="279" r:id="rId19"/>
    <p:sldId id="280" r:id="rId20"/>
    <p:sldId id="273" r:id="rId21"/>
    <p:sldId id="274" r:id="rId22"/>
    <p:sldId id="285" r:id="rId23"/>
    <p:sldId id="275" r:id="rId24"/>
    <p:sldId id="277" r:id="rId25"/>
    <p:sldId id="332" r:id="rId26"/>
    <p:sldId id="333" r:id="rId27"/>
    <p:sldId id="267" r:id="rId28"/>
    <p:sldId id="299" r:id="rId29"/>
    <p:sldId id="300" r:id="rId30"/>
    <p:sldId id="301" r:id="rId31"/>
    <p:sldId id="302" r:id="rId32"/>
    <p:sldId id="303" r:id="rId33"/>
    <p:sldId id="304" r:id="rId34"/>
    <p:sldId id="321" r:id="rId35"/>
    <p:sldId id="322" r:id="rId36"/>
    <p:sldId id="326" r:id="rId37"/>
    <p:sldId id="330" r:id="rId38"/>
    <p:sldId id="331" r:id="rId39"/>
    <p:sldId id="334" r:id="rId40"/>
    <p:sldId id="313" r:id="rId41"/>
    <p:sldId id="323" r:id="rId4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1pPr>
    <a:lvl2pPr marL="4572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2pPr>
    <a:lvl3pPr marL="9144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3pPr>
    <a:lvl4pPr marL="13716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4pPr>
    <a:lvl5pPr marL="1828800" algn="l" rtl="0" eaLnBrk="0" fontAlgn="base" hangingPunct="0">
      <a:spcBef>
        <a:spcPct val="0"/>
      </a:spcBef>
      <a:spcAft>
        <a:spcPct val="0"/>
      </a:spcAft>
      <a:defRPr kern="1200">
        <a:solidFill>
          <a:schemeClr val="tx1"/>
        </a:solidFill>
        <a:latin typeface="Perpetua" panose="02020502060401020303" pitchFamily="18" charset="0"/>
        <a:ea typeface="+mn-ea"/>
        <a:cs typeface="+mn-cs"/>
      </a:defRPr>
    </a:lvl5pPr>
    <a:lvl6pPr marL="2286000" algn="l" defTabSz="914400" rtl="0" eaLnBrk="1" latinLnBrk="0" hangingPunct="1">
      <a:defRPr kern="1200">
        <a:solidFill>
          <a:schemeClr val="tx1"/>
        </a:solidFill>
        <a:latin typeface="Perpetua" panose="02020502060401020303" pitchFamily="18" charset="0"/>
        <a:ea typeface="+mn-ea"/>
        <a:cs typeface="+mn-cs"/>
      </a:defRPr>
    </a:lvl6pPr>
    <a:lvl7pPr marL="2743200" algn="l" defTabSz="914400" rtl="0" eaLnBrk="1" latinLnBrk="0" hangingPunct="1">
      <a:defRPr kern="1200">
        <a:solidFill>
          <a:schemeClr val="tx1"/>
        </a:solidFill>
        <a:latin typeface="Perpetua" panose="02020502060401020303" pitchFamily="18" charset="0"/>
        <a:ea typeface="+mn-ea"/>
        <a:cs typeface="+mn-cs"/>
      </a:defRPr>
    </a:lvl7pPr>
    <a:lvl8pPr marL="3200400" algn="l" defTabSz="914400" rtl="0" eaLnBrk="1" latinLnBrk="0" hangingPunct="1">
      <a:defRPr kern="1200">
        <a:solidFill>
          <a:schemeClr val="tx1"/>
        </a:solidFill>
        <a:latin typeface="Perpetua" panose="02020502060401020303" pitchFamily="18" charset="0"/>
        <a:ea typeface="+mn-ea"/>
        <a:cs typeface="+mn-cs"/>
      </a:defRPr>
    </a:lvl8pPr>
    <a:lvl9pPr marL="3657600" algn="l" defTabSz="914400" rtl="0" eaLnBrk="1" latinLnBrk="0" hangingPunct="1">
      <a:defRPr kern="1200">
        <a:solidFill>
          <a:schemeClr val="tx1"/>
        </a:solidFill>
        <a:latin typeface="Perpetua" panose="02020502060401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AA166B43-4CB7-41C0-A847-1AF6B6951DA4}" type="datetimeFigureOut">
              <a:rPr lang="en-US"/>
              <a:pPr>
                <a:defRPr/>
              </a:pPr>
              <a:t>9/25/2019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AFA4879B-C937-4E48-A175-C16D4F736B02}" type="slidenum">
              <a:rPr lang="en-US"/>
              <a:pPr>
                <a:defRPr/>
              </a:pPr>
              <a:t>‹#›</a:t>
            </a:fld>
            <a:endParaRPr lang="en-US"/>
          </a:p>
        </p:txBody>
      </p:sp>
    </p:spTree>
    <p:extLst>
      <p:ext uri="{BB962C8B-B14F-4D97-AF65-F5344CB8AC3E}">
        <p14:creationId xmlns:p14="http://schemas.microsoft.com/office/powerpoint/2010/main" val="1529338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notes.com/forensic-science/fingerprint"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www.enotes.com/forensic-science/fibers" TargetMode="External"/><Relationship Id="rId4" Type="http://schemas.openxmlformats.org/officeDocument/2006/relationships/hyperlink" Target="http://www.enotes.com/forensic-science/saliva"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wikipedia.org/wiki/%E0%B8%A3%E0%B8%AD%E0%B8%A2%E0%B8%9A%E0%B8%B8%E0%B9%8B%E0%B8%A1%E0%B8%88%E0%B8%AD%E0%B8%95%E0%B8%B2" TargetMode="External"/><Relationship Id="rId7" Type="http://schemas.openxmlformats.org/officeDocument/2006/relationships/hyperlink" Target="https://th.wikipedia.org/wiki/%E0%B9%80%E0%B8%AB%E0%B8%A2%E0%B8%B5%E0%B9%88%E0%B8%A2%E0%B8%A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th.wikipedia.org/wiki/%E0%B8%AD%E0%B8%B1%E0%B8%99%E0%B8%94%E0%B8%B1%E0%B8%9A%E0%B8%A7%E0%B8%B2%E0%B8%99%E0%B8%A3" TargetMode="External"/><Relationship Id="rId5" Type="http://schemas.openxmlformats.org/officeDocument/2006/relationships/hyperlink" Target="https://th.wikipedia.org/wiki/%E0%B9%80%E0%B8%8B%E0%B8%A5%E0%B8%A5%E0%B9%8C%E0%B8%A3%E0%B8%B9%E0%B8%9B%E0%B9%81%E0%B8%97%E0%B9%88%E0%B8%87" TargetMode="External"/><Relationship Id="rId4" Type="http://schemas.openxmlformats.org/officeDocument/2006/relationships/hyperlink" Target="https://th.wikipedia.org/wiki/%E0%B8%A5%E0%B8%B2%E0%B8%99%E0%B8%AA%E0%B8%B2%E0%B8%A2%E0%B8%95%E0%B8%B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97D0781-20A5-40F5-89F4-7D3CE497D5D3}" type="slidenum">
              <a:rPr lang="en-US" altLang="en-US" smtClean="0">
                <a:latin typeface="Calibri" panose="020F0502020204030204" pitchFamily="34" charset="0"/>
              </a:rPr>
              <a:pPr fontAlgn="base">
                <a:spcBef>
                  <a:spcPct val="0"/>
                </a:spcBef>
                <a:spcAft>
                  <a:spcPct val="0"/>
                </a:spcAft>
              </a:pPr>
              <a:t>4</a:t>
            </a:fld>
            <a:endParaRPr lang="th-TH" altLang="en-US" smtClean="0">
              <a:latin typeface="Calibri" panose="020F0502020204030204" pitchFamily="34" charset="0"/>
            </a:endParaRPr>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h-TH" altLang="en-US" smtClean="0"/>
              <a:t>ใน </a:t>
            </a:r>
            <a:r>
              <a:rPr lang="en-US" altLang="en-US" smtClean="0"/>
              <a:t>slide </a:t>
            </a:r>
            <a:r>
              <a:rPr lang="th-TH" altLang="en-US" smtClean="0"/>
              <a:t>จะอธิบายเกี่ยวกับ </a:t>
            </a:r>
            <a:r>
              <a:rPr lang="en-US" altLang="en-US" smtClean="0"/>
              <a:t>spectrum </a:t>
            </a:r>
            <a:r>
              <a:rPr lang="th-TH" altLang="en-US" smtClean="0"/>
              <a:t>ของ คลื่นแม่เหล็กไฟฟ้า โดยเฉพาะในช่วง </a:t>
            </a:r>
            <a:r>
              <a:rPr lang="en-US" altLang="en-US" smtClean="0"/>
              <a:t>UV, visible </a:t>
            </a:r>
            <a:r>
              <a:rPr lang="th-TH" altLang="en-US" smtClean="0"/>
              <a:t>และ </a:t>
            </a:r>
            <a:r>
              <a:rPr lang="en-US" altLang="en-US" smtClean="0"/>
              <a:t>infrared </a:t>
            </a:r>
            <a:r>
              <a:rPr lang="th-TH" altLang="en-US" smtClean="0"/>
              <a:t>โดยเน้นว่าในการนิยามว่าแต่ละช่วงสามารถทำการกำหนดได้ด้วยความยาวคลื่นหรือความถี่ และส่วนที่นำมาใช้งานเป็นช่วงไหนบ้าง</a:t>
            </a:r>
          </a:p>
        </p:txBody>
      </p:sp>
    </p:spTree>
    <p:extLst>
      <p:ext uri="{BB962C8B-B14F-4D97-AF65-F5344CB8AC3E}">
        <p14:creationId xmlns:p14="http://schemas.microsoft.com/office/powerpoint/2010/main" val="1596478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844BCDFB-4E25-471C-8EA6-48E21561A863}" type="slidenum">
              <a:rPr lang="en-US" altLang="en-US" smtClean="0">
                <a:latin typeface="Calibri" panose="020F0502020204030204" pitchFamily="34" charset="0"/>
              </a:rPr>
              <a:pPr fontAlgn="base">
                <a:spcBef>
                  <a:spcPct val="0"/>
                </a:spcBef>
                <a:spcAft>
                  <a:spcPct val="0"/>
                </a:spcAft>
              </a:pPr>
              <a:t>21</a:t>
            </a:fld>
            <a:endParaRPr lang="th-TH" altLang="en-US" smtClean="0">
              <a:latin typeface="Calibri" panose="020F050202020403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61950" indent="-361950" eaLnBrk="1" hangingPunct="1">
              <a:spcBef>
                <a:spcPct val="0"/>
              </a:spcBef>
              <a:buFontTx/>
              <a:buAutoNum type="alphaLcParenBoth"/>
            </a:pPr>
            <a:r>
              <a:rPr lang="en-US" altLang="en-US" smtClean="0"/>
              <a:t>Up arrow I indicates excitation light. Down arrow represents emission of light from atoms that occurs when an electron moves from state S1 to So and is called direct or resonant fluorescence ii.</a:t>
            </a:r>
          </a:p>
          <a:p>
            <a:pPr marL="361950" indent="-361950" eaLnBrk="1" hangingPunct="1">
              <a:spcBef>
                <a:spcPct val="0"/>
              </a:spcBef>
              <a:buFontTx/>
              <a:buAutoNum type="alphaLcParenBoth"/>
            </a:pPr>
            <a:r>
              <a:rPr lang="en-US" altLang="en-US" smtClean="0"/>
              <a:t> Up arrow indicate excitation with photons of increasingly short wavelengths (higher energy). Emission of light in molecules can occur as simple resonant fluorescence ii or alternatively some of the excited energy can be lost through internal conversion iii between vibronic level v1, v2,  v3 , v4 in S1 and then emitted as fluorescent light which is red-shifted iv</a:t>
            </a:r>
            <a:endParaRPr lang="th-TH" altLang="en-US" smtClean="0"/>
          </a:p>
        </p:txBody>
      </p:sp>
    </p:spTree>
    <p:extLst>
      <p:ext uri="{BB962C8B-B14F-4D97-AF65-F5344CB8AC3E}">
        <p14:creationId xmlns:p14="http://schemas.microsoft.com/office/powerpoint/2010/main" val="126349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existence of a Stokes shift means that emitted light can be detected against a low background. Independently of the excitation wavelength.</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8917375-5F5E-4DE2-B6A7-AE42D440503A}" type="slidenum">
              <a:rPr lang="en-US" altLang="en-US" smtClean="0">
                <a:latin typeface="Calibri" panose="020F0502020204030204" pitchFamily="34" charset="0"/>
              </a:rPr>
              <a:pPr fontAlgn="base">
                <a:spcBef>
                  <a:spcPct val="0"/>
                </a:spcBef>
                <a:spcAft>
                  <a:spcPct val="0"/>
                </a:spcAft>
              </a:pPr>
              <a:t>23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1468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7E161DD-E609-48E9-BD7E-DF1FE5093350}" type="slidenum">
              <a:rPr lang="en-US" altLang="en-US" smtClean="0">
                <a:latin typeface="Calibri" panose="020F0502020204030204" pitchFamily="34" charset="0"/>
              </a:rPr>
              <a:pPr fontAlgn="base">
                <a:spcBef>
                  <a:spcPct val="0"/>
                </a:spcBef>
                <a:spcAft>
                  <a:spcPct val="0"/>
                </a:spcAft>
              </a:pPr>
              <a:t>24</a:t>
            </a:fld>
            <a:endParaRPr lang="th-TH" altLang="en-US" smtClean="0">
              <a:latin typeface="Calibri" panose="020F050202020403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h-TH" altLang="en-US" b="1" smtClean="0">
                <a:solidFill>
                  <a:srgbClr val="0000FF"/>
                </a:solidFill>
              </a:rPr>
              <a:t>หมึกพิมพ์พิเศษเรืองแสง</a:t>
            </a:r>
            <a:r>
              <a:rPr lang="en-US" altLang="en-US" b="1" smtClean="0"/>
              <a:t>  </a:t>
            </a:r>
            <a:r>
              <a:rPr lang="th-TH" altLang="en-US" b="1" smtClean="0"/>
              <a:t>การเรืองแสงของลวดลายสีพื้น หมวดอักษรและเลขหมาย</a:t>
            </a:r>
          </a:p>
        </p:txBody>
      </p:sp>
    </p:spTree>
    <p:extLst>
      <p:ext uri="{BB962C8B-B14F-4D97-AF65-F5344CB8AC3E}">
        <p14:creationId xmlns:p14="http://schemas.microsoft.com/office/powerpoint/2010/main" val="80226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Regardless of which</a:t>
            </a:r>
          </a:p>
          <a:p>
            <a:r>
              <a:rPr lang="en-US" altLang="en-US" smtClean="0"/>
              <a:t>excitation wavelength is used, the wavelength of maximum</a:t>
            </a:r>
          </a:p>
          <a:p>
            <a:r>
              <a:rPr lang="en-US" altLang="en-US" smtClean="0"/>
              <a:t>fluorescence is 450 nm. With a scanning fluorimeter, we</a:t>
            </a:r>
          </a:p>
          <a:p>
            <a:r>
              <a:rPr lang="en-US" altLang="en-US" smtClean="0"/>
              <a:t>have used a 350 nm excitation wavelength and 450 nm</a:t>
            </a:r>
          </a:p>
          <a:p>
            <a:r>
              <a:rPr lang="en-US" altLang="en-US" smtClean="0"/>
              <a:t>emission wavelength throughout.</a:t>
            </a:r>
          </a:p>
        </p:txBody>
      </p:sp>
      <p:sp>
        <p:nvSpPr>
          <p:cNvPr id="4" name="Slide Number Placeholder 3"/>
          <p:cNvSpPr>
            <a:spLocks noGrp="1"/>
          </p:cNvSpPr>
          <p:nvPr>
            <p:ph type="sldNum" sz="quarter" idx="5"/>
          </p:nvPr>
        </p:nvSpPr>
        <p:spPr/>
        <p:txBody>
          <a:bodyPr/>
          <a:lstStyle/>
          <a:p>
            <a:pPr>
              <a:defRPr/>
            </a:pPr>
            <a:fld id="{C9FB68FB-A103-4ED8-8359-03772CA095F3}" type="slidenum">
              <a:rPr lang="en-US" smtClean="0"/>
              <a:pPr>
                <a:defRPr/>
              </a:pPr>
              <a:t>25</a:t>
            </a:fld>
            <a:endParaRPr lang="en-US"/>
          </a:p>
        </p:txBody>
      </p:sp>
    </p:spTree>
    <p:extLst>
      <p:ext uri="{BB962C8B-B14F-4D97-AF65-F5344CB8AC3E}">
        <p14:creationId xmlns:p14="http://schemas.microsoft.com/office/powerpoint/2010/main" val="39588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Screening of urine</a:t>
            </a:r>
          </a:p>
          <a:p>
            <a:r>
              <a:rPr lang="en-US" altLang="en-US" dirty="0" smtClean="0"/>
              <a:t>for </a:t>
            </a:r>
            <a:r>
              <a:rPr lang="en-US" altLang="en-US" dirty="0" err="1" smtClean="0"/>
              <a:t>auinine</a:t>
            </a:r>
            <a:r>
              <a:rPr lang="en-US" altLang="en-US" dirty="0" smtClean="0"/>
              <a:t> is a fairly common method for effective surveil-</a:t>
            </a:r>
          </a:p>
          <a:p>
            <a:r>
              <a:rPr lang="en-US" altLang="en-US" dirty="0" smtClean="0"/>
              <a:t>~</a:t>
            </a:r>
            <a:r>
              <a:rPr lang="en-US" altLang="en-US" dirty="0" err="1" smtClean="0"/>
              <a:t>ancko</a:t>
            </a:r>
            <a:r>
              <a:rPr lang="en-US" altLang="en-US" dirty="0" smtClean="0"/>
              <a:t> f heroin abuse within a narcotic control, treatment,</a:t>
            </a:r>
          </a:p>
          <a:p>
            <a:r>
              <a:rPr lang="en-US" altLang="en-US" dirty="0" smtClean="0"/>
              <a:t>or aftercare program, since quinine is a common diluent of</a:t>
            </a:r>
          </a:p>
          <a:p>
            <a:r>
              <a:rPr lang="en-US" altLang="en-US" dirty="0" smtClean="0"/>
              <a:t>illegal heroin samples.</a:t>
            </a:r>
          </a:p>
          <a:p>
            <a:r>
              <a:rPr lang="en-US" sz="1200" b="0" i="0" kern="1200" dirty="0" smtClean="0">
                <a:solidFill>
                  <a:schemeClr val="tx1"/>
                </a:solidFill>
                <a:effectLst/>
                <a:latin typeface="+mn-lt"/>
                <a:ea typeface="+mn-ea"/>
                <a:cs typeface="+mn-cs"/>
              </a:rPr>
              <a:t>Quinine is a bitter tasting powder extracted from the bark of the cinchona tree of South America. Quinine, used in medicine, became popular as an </a:t>
            </a:r>
            <a:r>
              <a:rPr lang="en-US" sz="1200" b="0" i="0" kern="1200" dirty="0" err="1" smtClean="0">
                <a:solidFill>
                  <a:schemeClr val="tx1"/>
                </a:solidFill>
                <a:effectLst/>
                <a:latin typeface="+mn-lt"/>
                <a:ea typeface="+mn-ea"/>
                <a:cs typeface="+mn-cs"/>
              </a:rPr>
              <a:t>antimalaria</a:t>
            </a:r>
            <a:r>
              <a:rPr lang="en-US" sz="1200" b="0" i="0" kern="1200" dirty="0" smtClean="0">
                <a:solidFill>
                  <a:schemeClr val="tx1"/>
                </a:solidFill>
                <a:effectLst/>
                <a:latin typeface="+mn-lt"/>
                <a:ea typeface="+mn-ea"/>
                <a:cs typeface="+mn-cs"/>
              </a:rPr>
              <a:t> drug, and in the 1940’s drug pushers, concerned about their decreasing clientele from the epidemic of malaria sweeping the streets, added quinine to heroin. As a result of this new practice, the malaria outbreak in New York was reasonably controlled. The use of quinine in illicit preparations continues today, because quinine’s bitter taste prevents heroin buyers from being able to judge the quality of heroin sold as well as adds to the “rush” of the heroin injection.</a:t>
            </a:r>
            <a:endParaRPr lang="en-US" altLang="en-US" dirty="0" smtClean="0"/>
          </a:p>
        </p:txBody>
      </p:sp>
      <p:sp>
        <p:nvSpPr>
          <p:cNvPr id="4" name="Slide Number Placeholder 3"/>
          <p:cNvSpPr>
            <a:spLocks noGrp="1"/>
          </p:cNvSpPr>
          <p:nvPr>
            <p:ph type="sldNum" sz="quarter" idx="5"/>
          </p:nvPr>
        </p:nvSpPr>
        <p:spPr/>
        <p:txBody>
          <a:bodyPr/>
          <a:lstStyle/>
          <a:p>
            <a:pPr>
              <a:defRPr/>
            </a:pPr>
            <a:fld id="{14D707B2-2A14-4852-A36A-1D94E5223E2D}" type="slidenum">
              <a:rPr lang="en-US" smtClean="0"/>
              <a:pPr>
                <a:defRPr/>
              </a:pPr>
              <a:t>26</a:t>
            </a:fld>
            <a:endParaRPr lang="en-US"/>
          </a:p>
        </p:txBody>
      </p:sp>
    </p:spTree>
    <p:extLst>
      <p:ext uri="{BB962C8B-B14F-4D97-AF65-F5344CB8AC3E}">
        <p14:creationId xmlns:p14="http://schemas.microsoft.com/office/powerpoint/2010/main" val="429147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A83D06C5-302B-45C2-B687-5C1D14396C00}" type="slidenum">
              <a:rPr lang="en-US" altLang="en-US" smtClean="0">
                <a:latin typeface="Calibri" panose="020F0502020204030204" pitchFamily="34" charset="0"/>
              </a:rPr>
              <a:pPr fontAlgn="base">
                <a:spcBef>
                  <a:spcPct val="0"/>
                </a:spcBef>
                <a:spcAft>
                  <a:spcPct val="0"/>
                </a:spcAft>
              </a:pPr>
              <a:t>29</a:t>
            </a:fld>
            <a:endParaRPr lang="th-TH" altLang="en-US" smtClean="0">
              <a:latin typeface="Calibri" panose="020F050202020403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Most organic materials can be made to fluoresce</a:t>
            </a:r>
            <a:r>
              <a:rPr lang="th-TH" altLang="en-US" smtClean="0"/>
              <a:t>. </a:t>
            </a:r>
            <a:r>
              <a:rPr lang="en-US" altLang="en-US" smtClean="0"/>
              <a:t>As an example, a </a:t>
            </a:r>
            <a:r>
              <a:rPr lang="th-TH" altLang="en-US" smtClean="0">
                <a:hlinkClick r:id="rId3"/>
              </a:rPr>
              <a:t>fingerprint</a:t>
            </a:r>
            <a:r>
              <a:rPr lang="en-US" altLang="en-US" smtClean="0"/>
              <a:t> can be invisible to the naked eye</a:t>
            </a:r>
            <a:r>
              <a:rPr lang="th-TH" altLang="en-US" smtClean="0"/>
              <a:t>. </a:t>
            </a:r>
            <a:r>
              <a:rPr lang="en-US" altLang="en-US" smtClean="0"/>
              <a:t>But, when illuminated using an intense blue</a:t>
            </a:r>
            <a:r>
              <a:rPr lang="th-TH" altLang="en-US" smtClean="0"/>
              <a:t>-</a:t>
            </a:r>
            <a:r>
              <a:rPr lang="en-US" altLang="en-US" smtClean="0"/>
              <a:t>green light from a laser or incandescent source, the organic materials in the fingerprint will fluoresce yellow</a:t>
            </a:r>
            <a:r>
              <a:rPr lang="th-TH" altLang="en-US" smtClean="0"/>
              <a:t>. </a:t>
            </a:r>
            <a:r>
              <a:rPr lang="en-US" altLang="en-US" smtClean="0"/>
              <a:t>The fluorescence is visible without the addition or powders or dyes</a:t>
            </a:r>
            <a:r>
              <a:rPr lang="th-TH" altLang="en-US" smtClean="0"/>
              <a:t>.</a:t>
            </a:r>
          </a:p>
          <a:p>
            <a:pPr eaLnBrk="1" hangingPunct="1">
              <a:spcBef>
                <a:spcPct val="0"/>
              </a:spcBef>
            </a:pPr>
            <a:r>
              <a:rPr lang="en-US" altLang="en-US" smtClean="0"/>
              <a:t>The same principle applies to other organic samples including semen, </a:t>
            </a:r>
            <a:r>
              <a:rPr lang="th-TH" altLang="en-US" smtClean="0">
                <a:hlinkClick r:id="rId4"/>
              </a:rPr>
              <a:t>saliva</a:t>
            </a:r>
            <a:r>
              <a:rPr lang="en-US" altLang="en-US" smtClean="0"/>
              <a:t>, </a:t>
            </a:r>
            <a:r>
              <a:rPr lang="th-TH" altLang="en-US" smtClean="0">
                <a:hlinkClick r:id="rId5"/>
              </a:rPr>
              <a:t>fibers</a:t>
            </a:r>
            <a:r>
              <a:rPr lang="en-US" altLang="en-US" smtClean="0"/>
              <a:t> from materials, and ink</a:t>
            </a:r>
            <a:r>
              <a:rPr lang="th-TH" altLang="en-US" smtClean="0"/>
              <a:t>. </a:t>
            </a:r>
            <a:r>
              <a:rPr lang="en-US" altLang="en-US" smtClean="0"/>
              <a:t>Furthermore, different organic materials will absorb light and fluoresce at different wavelengths</a:t>
            </a:r>
            <a:r>
              <a:rPr lang="th-TH" altLang="en-US" smtClean="0"/>
              <a:t>. </a:t>
            </a:r>
            <a:r>
              <a:rPr lang="en-US" altLang="en-US" smtClean="0"/>
              <a:t>This means that evidence such as a fingerprint or a bite mark can be detected on materials as diverse as skin, paper, rubber, and cloth fabric</a:t>
            </a:r>
            <a:r>
              <a:rPr lang="th-TH" altLang="en-US" smtClean="0"/>
              <a:t>.</a:t>
            </a:r>
          </a:p>
          <a:p>
            <a:pPr eaLnBrk="1" hangingPunct="1">
              <a:spcBef>
                <a:spcPct val="0"/>
              </a:spcBef>
            </a:pPr>
            <a:r>
              <a:rPr lang="en-US" altLang="en-US" smtClean="0"/>
              <a:t>Light source can be halogen lamp.</a:t>
            </a:r>
            <a:endParaRPr lang="th-TH" altLang="en-US" smtClean="0"/>
          </a:p>
        </p:txBody>
      </p:sp>
    </p:spTree>
    <p:extLst>
      <p:ext uri="{BB962C8B-B14F-4D97-AF65-F5344CB8AC3E}">
        <p14:creationId xmlns:p14="http://schemas.microsoft.com/office/powerpoint/2010/main" val="162079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7541DA6-8E35-44F3-9A26-301AF5271E12}" type="slidenum">
              <a:rPr lang="en-US" altLang="en-US" smtClean="0">
                <a:latin typeface="Calibri" panose="020F0502020204030204" pitchFamily="34" charset="0"/>
              </a:rPr>
              <a:pPr fontAlgn="base">
                <a:spcBef>
                  <a:spcPct val="0"/>
                </a:spcBef>
                <a:spcAft>
                  <a:spcPct val="0"/>
                </a:spcAft>
              </a:pPr>
              <a:t>30</a:t>
            </a:fld>
            <a:endParaRPr lang="th-TH" altLang="en-US" smtClean="0">
              <a:latin typeface="Calibri" panose="020F0502020204030204" pitchFamily="34" charset="0"/>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Polilight filters and applications</a:t>
            </a:r>
            <a:endParaRPr lang="th-TH" altLang="en-US" smtClean="0"/>
          </a:p>
          <a:p>
            <a:pPr eaLnBrk="1" hangingPunct="1">
              <a:spcBef>
                <a:spcPct val="0"/>
              </a:spcBef>
            </a:pPr>
            <a:r>
              <a:rPr lang="en-US" altLang="en-US" smtClean="0"/>
              <a:t>One use for alternate light sources is the examination of a weapon such as a gun or knife</a:t>
            </a:r>
            <a:r>
              <a:rPr lang="th-TH" altLang="en-US" smtClean="0"/>
              <a:t>. </a:t>
            </a:r>
            <a:r>
              <a:rPr lang="en-US" altLang="en-US" smtClean="0"/>
              <a:t>Finger and palm prints are nearly invisible on such metal surfaces when examined under room light</a:t>
            </a:r>
            <a:r>
              <a:rPr lang="th-TH" altLang="en-US" smtClean="0"/>
              <a:t>. </a:t>
            </a:r>
            <a:r>
              <a:rPr lang="en-US" altLang="en-US" smtClean="0"/>
              <a:t>But, when viewed under a green light and observed through an orange filter, the prints can easily be seen</a:t>
            </a:r>
            <a:r>
              <a:rPr lang="th-TH" altLang="en-US" smtClean="0"/>
              <a:t>. </a:t>
            </a:r>
            <a:r>
              <a:rPr lang="en-US" altLang="en-US" smtClean="0"/>
              <a:t>Similar lighting conditions and special film can be used to photograph prints</a:t>
            </a:r>
            <a:r>
              <a:rPr lang="th-TH" altLang="en-US" smtClean="0"/>
              <a:t>. </a:t>
            </a:r>
          </a:p>
        </p:txBody>
      </p:sp>
    </p:spTree>
    <p:extLst>
      <p:ext uri="{BB962C8B-B14F-4D97-AF65-F5344CB8AC3E}">
        <p14:creationId xmlns:p14="http://schemas.microsoft.com/office/powerpoint/2010/main" val="247950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87CAC367-05EF-44A0-837E-9854FE8F7206}" type="slidenum">
              <a:rPr lang="en-US" altLang="en-US" smtClean="0">
                <a:latin typeface="Calibri" panose="020F0502020204030204" pitchFamily="34" charset="0"/>
              </a:rPr>
              <a:pPr fontAlgn="base">
                <a:spcBef>
                  <a:spcPct val="0"/>
                </a:spcBef>
                <a:spcAft>
                  <a:spcPct val="0"/>
                </a:spcAft>
              </a:pPr>
              <a:t>34</a:t>
            </a:fld>
            <a:endParaRPr lang="th-TH" altLang="en-US" smtClean="0">
              <a:latin typeface="Calibri" panose="020F050202020403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surface is illuminated with 415 nm light. All parts except the bloody area reflect the incident light. Therefore, the bloody fingerprint appears darker than the background does.</a:t>
            </a:r>
            <a:endParaRPr lang="th-TH" altLang="en-US" smtClean="0"/>
          </a:p>
        </p:txBody>
      </p:sp>
    </p:spTree>
    <p:extLst>
      <p:ext uri="{BB962C8B-B14F-4D97-AF65-F5344CB8AC3E}">
        <p14:creationId xmlns:p14="http://schemas.microsoft.com/office/powerpoint/2010/main" val="42014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cs typeface="Tahoma" panose="020B0604030504040204" pitchFamily="34" charset="0"/>
              </a:rPr>
              <a:t>In the absorption spectrum depicted above, note that the </a:t>
            </a:r>
            <a:r>
              <a:rPr lang="en-US" altLang="en-US" b="1" i="1" smtClean="0">
                <a:latin typeface="Arial" panose="020B0604020202020204" pitchFamily="34" charset="0"/>
                <a:cs typeface="Tahoma" panose="020B0604030504040204" pitchFamily="34" charset="0"/>
              </a:rPr>
              <a:t>absorption is the weakest above 600 nm</a:t>
            </a:r>
            <a:r>
              <a:rPr lang="en-US" altLang="en-US" smtClean="0">
                <a:latin typeface="Arial" panose="020B0604020202020204" pitchFamily="34" charset="0"/>
                <a:cs typeface="Tahoma" panose="020B0604030504040204" pitchFamily="34" charset="0"/>
              </a:rPr>
              <a:t>. This results in the </a:t>
            </a:r>
            <a:r>
              <a:rPr lang="en-US" altLang="en-US" b="1" i="1" smtClean="0">
                <a:latin typeface="Arial" panose="020B0604020202020204" pitchFamily="34" charset="0"/>
                <a:cs typeface="Tahoma" panose="020B0604030504040204" pitchFamily="34" charset="0"/>
              </a:rPr>
              <a:t>reflection</a:t>
            </a:r>
            <a:r>
              <a:rPr lang="en-US" altLang="en-US" smtClean="0">
                <a:latin typeface="Arial" panose="020B0604020202020204" pitchFamily="34" charset="0"/>
                <a:cs typeface="Tahoma" panose="020B0604030504040204" pitchFamily="34" charset="0"/>
              </a:rPr>
              <a:t> of visible light and the appearance of </a:t>
            </a:r>
            <a:r>
              <a:rPr lang="en-US" altLang="en-US" b="1" i="1" smtClean="0">
                <a:latin typeface="Arial" panose="020B0604020202020204" pitchFamily="34" charset="0"/>
                <a:cs typeface="Tahoma" panose="020B0604030504040204" pitchFamily="34" charset="0"/>
              </a:rPr>
              <a:t>red wavelengths</a:t>
            </a:r>
            <a:r>
              <a:rPr lang="en-US" altLang="en-US" smtClean="0">
                <a:latin typeface="Arial" panose="020B0604020202020204" pitchFamily="34" charset="0"/>
                <a:cs typeface="Tahoma" panose="020B0604030504040204" pitchFamily="34" charset="0"/>
              </a:rPr>
              <a:t> of the visible spectrum. </a:t>
            </a:r>
            <a:endParaRPr lang="th-TH"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6E83B16D-F0A3-4E0D-9AB5-B1BED1BE729B}" type="slidenum">
              <a:rPr lang="en-US" altLang="en-US" smtClean="0">
                <a:latin typeface="Calibri" panose="020F0502020204030204" pitchFamily="34" charset="0"/>
              </a:rPr>
              <a:pPr fontAlgn="base">
                <a:spcBef>
                  <a:spcPct val="0"/>
                </a:spcBef>
                <a:spcAft>
                  <a:spcPct val="0"/>
                </a:spcAft>
              </a:pPr>
              <a:t>35</a:t>
            </a:fld>
            <a:endParaRPr lang="th-TH" altLang="en-US" smtClean="0">
              <a:latin typeface="Calibri" panose="020F0502020204030204" pitchFamily="34" charset="0"/>
            </a:endParaRPr>
          </a:p>
        </p:txBody>
      </p:sp>
    </p:spTree>
    <p:extLst>
      <p:ext uri="{BB962C8B-B14F-4D97-AF65-F5344CB8AC3E}">
        <p14:creationId xmlns:p14="http://schemas.microsoft.com/office/powerpoint/2010/main" val="203916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smtClean="0">
                <a:latin typeface="Times New Roman" panose="02020603050405020304" pitchFamily="18" charset="0"/>
              </a:rPr>
              <a:t>Latent evidence cannot be seen under normal</a:t>
            </a:r>
          </a:p>
          <a:p>
            <a:pPr eaLnBrk="1" hangingPunct="1">
              <a:lnSpc>
                <a:spcPct val="80000"/>
              </a:lnSpc>
              <a:spcBef>
                <a:spcPct val="0"/>
              </a:spcBef>
            </a:pPr>
            <a:r>
              <a:rPr lang="en-US" altLang="en-US" dirty="0" smtClean="0">
                <a:latin typeface="Times New Roman" panose="02020603050405020304" pitchFamily="18" charset="0"/>
              </a:rPr>
              <a:t>  ambient lighting. </a:t>
            </a:r>
          </a:p>
          <a:p>
            <a:pPr eaLnBrk="1" hangingPunct="1">
              <a:lnSpc>
                <a:spcPct val="80000"/>
              </a:lnSpc>
              <a:spcBef>
                <a:spcPct val="0"/>
              </a:spcBef>
            </a:pPr>
            <a:r>
              <a:rPr lang="en-US" altLang="en-US" dirty="0" smtClean="0">
                <a:latin typeface="Times New Roman" panose="02020603050405020304" pitchFamily="18" charset="0"/>
              </a:rPr>
              <a:t>- Some types of enhancement may be needed to </a:t>
            </a:r>
          </a:p>
          <a:p>
            <a:pPr eaLnBrk="1" hangingPunct="1">
              <a:lnSpc>
                <a:spcPct val="80000"/>
              </a:lnSpc>
              <a:spcBef>
                <a:spcPct val="0"/>
              </a:spcBef>
            </a:pPr>
            <a:r>
              <a:rPr lang="en-US" altLang="en-US" dirty="0" smtClean="0">
                <a:latin typeface="Times New Roman" panose="02020603050405020304" pitchFamily="18" charset="0"/>
              </a:rPr>
              <a:t>  clarify details. </a:t>
            </a:r>
          </a:p>
          <a:p>
            <a:pPr eaLnBrk="1" hangingPunct="1">
              <a:spcBef>
                <a:spcPct val="0"/>
              </a:spcBef>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1C80EF4E-FD30-40C5-9A72-CE1C2F68764A}"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267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Traditional light sources for UV work are all based on gas-discharge tubes. These tubes sometimes look like purple or pale-blue fluorescent light tubes. Tubes with mercury vapor generate UV light in the 365-nm band, and different gas pressures in the tubes can change the wavelength of UV light emission.</a:t>
            </a:r>
          </a:p>
          <a:p>
            <a:pPr eaLnBrk="1" hangingPunct="1">
              <a:spcBef>
                <a:spcPct val="0"/>
              </a:spcBef>
            </a:pPr>
            <a:r>
              <a:rPr lang="en-US" altLang="en-US" dirty="0" smtClean="0"/>
              <a:t>Gas-discharge tubes suffer from several disadvantages. The output is relatively weak compared to solid-state sources, and the illumination angle is quite wide, making it difficult to achieve high-intensity illumination. The output spectrum is quite wide, since there are many emission lines in a gas discharge. If monochromatic UV is required, then the output of the tube must be filtered. They are also fragile, require hazardous drive voltages, and have limited lifetimes, particularly in the case of xenon short-arc lamps.</a:t>
            </a:r>
          </a:p>
          <a:p>
            <a:pPr eaLnBrk="1" hangingPunct="1">
              <a:spcBef>
                <a:spcPct val="0"/>
              </a:spcBef>
            </a:pPr>
            <a:r>
              <a:rPr lang="en-US" altLang="en-US" dirty="0" smtClean="0"/>
              <a:t>In recent years, high-brightness UV LEDs have become commercially available and are starting to displace gas-discharge tubes in a variety of applications. These devices are based on gallium nitride semiconductors and can be found in wavelengths down to 365 nm, although today the most common UV LED wavelengths are 370 and 395 nm. The light from these sources is highly monochromatic due to the nature of semiconductor light sources that have an energy band gap.</a:t>
            </a:r>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663CF2B2-870A-465B-94FC-9502F01387B8}"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8261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*Macular degeneration is a medical condition which usually affects older adults and results in a loss of vision in the centre of the visual field (the macula) because of damage to the retina.</a:t>
            </a:r>
          </a:p>
          <a:p>
            <a:r>
              <a:rPr lang="en-US" altLang="en-US" b="1" smtClean="0"/>
              <a:t>** A cataract is a clouding of the lens inside the eye which leads to a decrease in vision.</a:t>
            </a:r>
          </a:p>
          <a:p>
            <a:r>
              <a:rPr lang="en-US" altLang="en-US" b="1" smtClean="0"/>
              <a:t>*** Increased use of electronic devices like tablets, smart phones and pc laptops which give of a sharp ‘blue light’ has raised concern for retinal health.</a:t>
            </a:r>
          </a:p>
          <a:p>
            <a:r>
              <a:rPr lang="th-TH" altLang="en-US" smtClean="0"/>
              <a:t>ถัดไปทางขมับของจานประสาทตามีส่วนที่เรียกว่า </a:t>
            </a:r>
            <a:r>
              <a:rPr lang="th-TH" altLang="en-US" b="1" smtClean="0"/>
              <a:t>จุดเห็นชัด</a:t>
            </a:r>
            <a:r>
              <a:rPr lang="th-TH" altLang="en-US" smtClean="0"/>
              <a:t> (</a:t>
            </a:r>
            <a:r>
              <a:rPr lang="en-US" altLang="en-US" smtClean="0"/>
              <a:t>macula) </a:t>
            </a:r>
            <a:r>
              <a:rPr lang="th-TH" altLang="en-US" smtClean="0"/>
              <a:t>ซึ่งตรงกลางมีจุดที่เรียกว่า</a:t>
            </a:r>
            <a:r>
              <a:rPr lang="th-TH" altLang="en-US" b="1" smtClean="0">
                <a:hlinkClick r:id="rId3" tooltip="รอยบุ๋มจอตา"/>
              </a:rPr>
              <a:t>รอยบุ๋มจอตา</a:t>
            </a:r>
            <a:r>
              <a:rPr lang="th-TH" altLang="en-US" smtClean="0"/>
              <a:t> (</a:t>
            </a:r>
            <a:r>
              <a:rPr lang="en-US" altLang="en-US" smtClean="0"/>
              <a:t>fovea) </a:t>
            </a:r>
            <a:r>
              <a:rPr lang="th-TH" altLang="en-US" smtClean="0"/>
              <a:t>เป็นหลุมที่ทำให้เราสามารถมองเห็นได้ชัดที่สุดตรงกลาง</a:t>
            </a:r>
            <a:r>
              <a:rPr lang="th-TH" altLang="en-US" smtClean="0">
                <a:hlinkClick r:id="rId4" tooltip="ลานสายตา"/>
              </a:rPr>
              <a:t>ลานสายตา</a:t>
            </a:r>
            <a:r>
              <a:rPr lang="th-TH" altLang="en-US" smtClean="0"/>
              <a:t> แต่มีระดับความไวแสงน้อยกว่าส่วนอื่นเนื่องจากไม่มี</a:t>
            </a:r>
            <a:r>
              <a:rPr lang="th-TH" altLang="en-US" smtClean="0">
                <a:hlinkClick r:id="rId5" tooltip="เซลล์รูปแท่ง"/>
              </a:rPr>
              <a:t>เซลล์รูปแท่ง</a:t>
            </a:r>
            <a:r>
              <a:rPr lang="th-TH" altLang="en-US" smtClean="0"/>
              <a:t> สัตว์</a:t>
            </a:r>
            <a:r>
              <a:rPr lang="th-TH" altLang="en-US" smtClean="0">
                <a:hlinkClick r:id="rId6" tooltip="อันดับวานร"/>
              </a:rPr>
              <a:t>อันดับวานร</a:t>
            </a:r>
            <a:r>
              <a:rPr lang="th-TH" altLang="en-US" smtClean="0"/>
              <a:t>รวมทั้งมนุษย์มีรอยบุ๋มเดียวในตาแต่ละข้าง เทียบกับนกบางชนิดเช่น</a:t>
            </a:r>
            <a:r>
              <a:rPr lang="th-TH" altLang="en-US" smtClean="0">
                <a:hlinkClick r:id="rId7" tooltip="เหยี่ยว"/>
              </a:rPr>
              <a:t>เหยี่ยว</a:t>
            </a:r>
            <a:r>
              <a:rPr lang="th-TH" altLang="en-US" smtClean="0"/>
              <a:t>ซึ่งมีรอยบุ๋ม 2 แอ่งในตาแต่ละข้าง (</a:t>
            </a:r>
            <a:r>
              <a:rPr lang="en-US" altLang="en-US" smtClean="0"/>
              <a:t>bifoviate) </a:t>
            </a:r>
            <a:r>
              <a:rPr lang="th-TH" altLang="en-US" smtClean="0"/>
              <a:t>และสุนัขและแมวซึ่งไม่มีรอยบุ๋มจอตา แต่มีแถบกลางตาที่เรียกว่า </a:t>
            </a:r>
            <a:r>
              <a:rPr lang="en-US" altLang="en-US" smtClean="0"/>
              <a:t>visual streak</a:t>
            </a:r>
            <a:endParaRPr lang="en-US" altLang="en-US" b="1" smtClean="0"/>
          </a:p>
          <a:p>
            <a:endParaRPr lang="en-US" altLang="en-US" smtClean="0"/>
          </a:p>
        </p:txBody>
      </p:sp>
      <p:sp>
        <p:nvSpPr>
          <p:cNvPr id="4" name="Slide Number Placeholder 3"/>
          <p:cNvSpPr>
            <a:spLocks noGrp="1"/>
          </p:cNvSpPr>
          <p:nvPr>
            <p:ph type="sldNum" sz="quarter" idx="5"/>
          </p:nvPr>
        </p:nvSpPr>
        <p:spPr/>
        <p:txBody>
          <a:bodyPr/>
          <a:lstStyle/>
          <a:p>
            <a:pPr>
              <a:defRPr/>
            </a:pPr>
            <a:fld id="{8E3A89F2-B8AE-464B-B05F-C024A6A19964}" type="slidenum">
              <a:rPr lang="en-US" smtClean="0"/>
              <a:pPr>
                <a:defRPr/>
              </a:pPr>
              <a:t>10</a:t>
            </a:fld>
            <a:endParaRPr lang="en-US"/>
          </a:p>
        </p:txBody>
      </p:sp>
    </p:spTree>
    <p:extLst>
      <p:ext uri="{BB962C8B-B14F-4D97-AF65-F5344CB8AC3E}">
        <p14:creationId xmlns:p14="http://schemas.microsoft.com/office/powerpoint/2010/main" val="139419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h-TH" altLang="en-US" smtClean="0"/>
              <a:t>จุ่มหลอดทดลองในน้ำมัน</a:t>
            </a: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0704F01-BF2F-45CB-B6FB-987D5B02C41B}" type="slidenum">
              <a:rPr lang="en-US" altLang="en-US" smtClean="0">
                <a:latin typeface="Calibri" panose="020F0502020204030204" pitchFamily="34" charset="0"/>
              </a:rPr>
              <a:pPr fontAlgn="base">
                <a:spcBef>
                  <a:spcPct val="0"/>
                </a:spcBef>
                <a:spcAft>
                  <a:spcPct val="0"/>
                </a:spcAft>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63711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C6E566BD-BDC1-45AB-9066-4A6C26E4E123}" type="slidenum">
              <a:rPr lang="en-US" altLang="en-US" smtClean="0">
                <a:latin typeface="Calibri" panose="020F0502020204030204" pitchFamily="34" charset="0"/>
              </a:rPr>
              <a:pPr fontAlgn="base">
                <a:spcBef>
                  <a:spcPct val="0"/>
                </a:spcBef>
                <a:spcAft>
                  <a:spcPct val="0"/>
                </a:spcAft>
              </a:pPr>
              <a:t>14</a:t>
            </a:fld>
            <a:endParaRPr lang="th-TH" altLang="en-US" smtClean="0">
              <a:latin typeface="Calibri" panose="020F050202020403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the surface is exposed to the UV light, the materials left behind, for example oily residues or amino-acids in the case of a fingerprint, will scatter the UV light or absorb it. The viewer sees the scatter off the ridges and allows the technician to see the latent print on the surface. By changing the angle of the light, the contrast of the print changes and its visibility can be increased, the allowing the visualization and photography of the latent print without any treatment or contact</a:t>
            </a:r>
          </a:p>
          <a:p>
            <a:pPr eaLnBrk="1" hangingPunct="1">
              <a:spcBef>
                <a:spcPct val="0"/>
              </a:spcBef>
            </a:pPr>
            <a:endParaRPr lang="th-TH" altLang="en-US" smtClean="0"/>
          </a:p>
        </p:txBody>
      </p:sp>
    </p:spTree>
    <p:extLst>
      <p:ext uri="{BB962C8B-B14F-4D97-AF65-F5344CB8AC3E}">
        <p14:creationId xmlns:p14="http://schemas.microsoft.com/office/powerpoint/2010/main" val="4115779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super glue help to enhance the scattering of the uv light by introducing needle like molecule to the fingerprint residues</a:t>
            </a:r>
          </a:p>
          <a:p>
            <a:pPr eaLnBrk="1" hangingPunct="1">
              <a:spcBef>
                <a:spcPct val="0"/>
              </a:spcBef>
            </a:pPr>
            <a:r>
              <a:rPr lang="en-US" altLang="en-US" smtClean="0"/>
              <a:t>The scattering is pronounced when the size of scatterers are comparable to the wavelength of the incident light.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7D29762D-8C23-433E-AC0C-754D238093DD}" type="slidenum">
              <a:rPr lang="en-US" altLang="en-US" smtClean="0">
                <a:latin typeface="Calibri" panose="020F0502020204030204" pitchFamily="34" charset="0"/>
              </a:rPr>
              <a:pPr fontAlgn="base">
                <a:spcBef>
                  <a:spcPct val="0"/>
                </a:spcBef>
                <a:spcAft>
                  <a:spcPct val="0"/>
                </a:spcAft>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974466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cs typeface="Times New Roman" panose="02020603050405020304" pitchFamily="18" charset="0"/>
              </a:rPr>
              <a:t>The transitions between electronic states can produce radiation in UV and visible range.</a:t>
            </a:r>
          </a:p>
          <a:p>
            <a:pPr eaLnBrk="1" hangingPunct="1">
              <a:spcBef>
                <a:spcPct val="0"/>
              </a:spcBef>
            </a:pPr>
            <a:endParaRPr lang="en-US" altLang="en-US" smtClean="0">
              <a:latin typeface="Times New Roman" panose="02020603050405020304" pitchFamily="18" charset="0"/>
              <a:cs typeface="Times New Roman" panose="02020603050405020304" pitchFamily="18" charset="0"/>
            </a:endParaRPr>
          </a:p>
          <a:p>
            <a:pPr eaLnBrk="1" hangingPunct="1">
              <a:spcBef>
                <a:spcPct val="0"/>
              </a:spcBef>
            </a:pPr>
            <a:r>
              <a:rPr lang="en-US" altLang="en-US" smtClean="0">
                <a:latin typeface="Times New Roman" panose="02020603050405020304" pitchFamily="18" charset="0"/>
                <a:cs typeface="Times New Roman" panose="02020603050405020304" pitchFamily="18" charset="0"/>
              </a:rPr>
              <a:t>The transitions between vibrational stats can produce radiation in the infrared range.</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792A603-90BF-4801-B984-DD1EC6764CCA}" type="slidenum">
              <a:rPr lang="en-US" altLang="en-US" smtClean="0">
                <a:latin typeface="Calibri" panose="020F0502020204030204" pitchFamily="34" charset="0"/>
              </a:rPr>
              <a:pPr fontAlgn="base">
                <a:spcBef>
                  <a:spcPct val="0"/>
                </a:spcBef>
                <a:spcAft>
                  <a:spcPct val="0"/>
                </a:spcAft>
              </a:pPr>
              <a:t>19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9900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DCC74FD9-A7D8-4153-B0A1-06B467D1473E}" type="slidenum">
              <a:rPr lang="en-US" altLang="en-US" smtClean="0">
                <a:latin typeface="Calibri" panose="020F0502020204030204" pitchFamily="34" charset="0"/>
              </a:rPr>
              <a:pPr fontAlgn="base">
                <a:spcBef>
                  <a:spcPct val="0"/>
                </a:spcBef>
                <a:spcAft>
                  <a:spcPct val="0"/>
                </a:spcAft>
              </a:pPr>
              <a:t>20</a:t>
            </a:fld>
            <a:endParaRPr lang="th-TH" altLang="en-US" smtClean="0">
              <a:latin typeface="Calibri" panose="020F050202020403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atoms are excited to higher electronic energy states, they return to the ground state by emission of a photon exactly the same energy as that used to excite them. This type of fluorescence is called resonant fluorescent emission.</a:t>
            </a:r>
            <a:endParaRPr lang="th-TH" altLang="en-US" smtClean="0"/>
          </a:p>
          <a:p>
            <a:pPr eaLnBrk="1" hangingPunct="1">
              <a:spcBef>
                <a:spcPct val="0"/>
              </a:spcBef>
            </a:pPr>
            <a:r>
              <a:rPr lang="en-US" altLang="en-US" smtClean="0"/>
              <a:t>For the fluorescent emission in molecules or redshifted fluorescent emission, the photon that is emitted from the system has a wavelength that is longer than the wavelength of excitation (lower in energy).</a:t>
            </a:r>
            <a:endParaRPr lang="th-TH" altLang="en-US" smtClean="0"/>
          </a:p>
        </p:txBody>
      </p:sp>
    </p:spTree>
    <p:extLst>
      <p:ext uri="{BB962C8B-B14F-4D97-AF65-F5344CB8AC3E}">
        <p14:creationId xmlns:p14="http://schemas.microsoft.com/office/powerpoint/2010/main" val="269613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266BE853-744F-4EEE-89AD-AB0ED0B33BA8}" type="datetime1">
              <a:rPr lang="en-US"/>
              <a:pPr>
                <a:defRPr/>
              </a:pPr>
              <a:t>9/25/2019</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528E0937-FBD9-4863-B91E-F701E2EBCE3C}" type="slidenum">
              <a:rPr lang="en-US"/>
              <a:pPr>
                <a:defRPr/>
              </a:pPr>
              <a:t>‹#›</a:t>
            </a:fld>
            <a:endParaRPr lang="en-US"/>
          </a:p>
        </p:txBody>
      </p:sp>
    </p:spTree>
    <p:extLst>
      <p:ext uri="{BB962C8B-B14F-4D97-AF65-F5344CB8AC3E}">
        <p14:creationId xmlns:p14="http://schemas.microsoft.com/office/powerpoint/2010/main" val="32391049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4E3EA8E-9929-44B7-9A43-4BC3B7BC1CBB}" type="datetime1">
              <a:rPr lang="en-US"/>
              <a:pPr>
                <a:defRPr/>
              </a:pPr>
              <a:t>9/25/2019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7AFDED0-17FF-47D7-BA33-3BB71500D27B}" type="slidenum">
              <a:rPr lang="en-US"/>
              <a:pPr>
                <a:defRPr/>
              </a:pPr>
              <a:t>‹#›</a:t>
            </a:fld>
            <a:endParaRPr lang="en-US"/>
          </a:p>
        </p:txBody>
      </p:sp>
    </p:spTree>
    <p:extLst>
      <p:ext uri="{BB962C8B-B14F-4D97-AF65-F5344CB8AC3E}">
        <p14:creationId xmlns:p14="http://schemas.microsoft.com/office/powerpoint/2010/main" val="265890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CD8BFCC-B94E-4E03-A71A-D7DB48C00207}" type="datetime1">
              <a:rPr lang="en-US"/>
              <a:pPr>
                <a:defRPr/>
              </a:pPr>
              <a:t>9/25/2019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6053F9D-E719-4E6E-B857-8457DB7F8BA3}" type="slidenum">
              <a:rPr lang="en-US"/>
              <a:pPr>
                <a:defRPr/>
              </a:pPr>
              <a:t>‹#›</a:t>
            </a:fld>
            <a:endParaRPr lang="en-US"/>
          </a:p>
        </p:txBody>
      </p:sp>
    </p:spTree>
    <p:extLst>
      <p:ext uri="{BB962C8B-B14F-4D97-AF65-F5344CB8AC3E}">
        <p14:creationId xmlns:p14="http://schemas.microsoft.com/office/powerpoint/2010/main" val="74738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7BC7F73-F98D-4395-9341-07453CFD810B}" type="datetime1">
              <a:rPr lang="en-US"/>
              <a:pPr>
                <a:defRPr/>
              </a:pPr>
              <a:t>9/25/2019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47BA86A-182E-435C-8526-86B518E8A6EF}" type="slidenum">
              <a:rPr lang="en-US"/>
              <a:pPr>
                <a:defRPr/>
              </a:pPr>
              <a:t>‹#›</a:t>
            </a:fld>
            <a:endParaRPr lang="en-US"/>
          </a:p>
        </p:txBody>
      </p:sp>
    </p:spTree>
    <p:extLst>
      <p:ext uri="{BB962C8B-B14F-4D97-AF65-F5344CB8AC3E}">
        <p14:creationId xmlns:p14="http://schemas.microsoft.com/office/powerpoint/2010/main" val="28204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768E7F41-1A1F-4C9C-A113-AB016AC56023}" type="datetime1">
              <a:rPr lang="en-US"/>
              <a:pPr>
                <a:defRPr/>
              </a:pPr>
              <a:t>9/25/2019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ACA8B90-4756-4932-9B24-6F8BE30072A9}" type="slidenum">
              <a:rPr lang="en-US"/>
              <a:pPr>
                <a:defRPr/>
              </a:pPr>
              <a:t>‹#›</a:t>
            </a:fld>
            <a:endParaRPr lang="en-US"/>
          </a:p>
        </p:txBody>
      </p:sp>
    </p:spTree>
    <p:extLst>
      <p:ext uri="{BB962C8B-B14F-4D97-AF65-F5344CB8AC3E}">
        <p14:creationId xmlns:p14="http://schemas.microsoft.com/office/powerpoint/2010/main" val="29069052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910A761-707E-4C64-869E-902CB88172E5}" type="datetime1">
              <a:rPr lang="en-US"/>
              <a:pPr>
                <a:defRPr/>
              </a:pPr>
              <a:t>9/25/2019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1B0605E-8983-4ED4-855F-FBD30400CA48}" type="slidenum">
              <a:rPr lang="en-US"/>
              <a:pPr>
                <a:defRPr/>
              </a:pPr>
              <a:t>‹#›</a:t>
            </a:fld>
            <a:endParaRPr lang="en-US"/>
          </a:p>
        </p:txBody>
      </p:sp>
    </p:spTree>
    <p:extLst>
      <p:ext uri="{BB962C8B-B14F-4D97-AF65-F5344CB8AC3E}">
        <p14:creationId xmlns:p14="http://schemas.microsoft.com/office/powerpoint/2010/main" val="359280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F1ACC68-7914-444D-A8A3-6571234F001B}" type="datetime1">
              <a:rPr lang="en-US"/>
              <a:pPr>
                <a:defRPr/>
              </a:pPr>
              <a:t>9/25/2019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B488981A-AB6C-407A-A4A1-C847AE3A6237}" type="slidenum">
              <a:rPr lang="en-US"/>
              <a:pPr>
                <a:defRPr/>
              </a:pPr>
              <a:t>‹#›</a:t>
            </a:fld>
            <a:endParaRPr lang="en-US"/>
          </a:p>
        </p:txBody>
      </p:sp>
    </p:spTree>
    <p:extLst>
      <p:ext uri="{BB962C8B-B14F-4D97-AF65-F5344CB8AC3E}">
        <p14:creationId xmlns:p14="http://schemas.microsoft.com/office/powerpoint/2010/main" val="374612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F82B345-65C1-48E7-8EF5-7F59DCF769DC}" type="datetime1">
              <a:rPr lang="en-US"/>
              <a:pPr>
                <a:defRPr/>
              </a:pPr>
              <a:t>9/25/2019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C7856E6-6BFE-4359-896C-7D6DA3F26FFC}" type="slidenum">
              <a:rPr lang="en-US"/>
              <a:pPr>
                <a:defRPr/>
              </a:pPr>
              <a:t>‹#›</a:t>
            </a:fld>
            <a:endParaRPr lang="en-US"/>
          </a:p>
        </p:txBody>
      </p:sp>
    </p:spTree>
    <p:extLst>
      <p:ext uri="{BB962C8B-B14F-4D97-AF65-F5344CB8AC3E}">
        <p14:creationId xmlns:p14="http://schemas.microsoft.com/office/powerpoint/2010/main" val="44548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B5C6DB7-4CE8-41FA-91B5-5659DE66BCC9}" type="datetime1">
              <a:rPr lang="en-US"/>
              <a:pPr>
                <a:defRPr/>
              </a:pPr>
              <a:t>9/25/2019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3E3104A-1ACF-4E71-A886-3EC6733F8167}" type="slidenum">
              <a:rPr lang="en-US"/>
              <a:pPr>
                <a:defRPr/>
              </a:pPr>
              <a:t>‹#›</a:t>
            </a:fld>
            <a:endParaRPr lang="en-US"/>
          </a:p>
        </p:txBody>
      </p:sp>
    </p:spTree>
    <p:extLst>
      <p:ext uri="{BB962C8B-B14F-4D97-AF65-F5344CB8AC3E}">
        <p14:creationId xmlns:p14="http://schemas.microsoft.com/office/powerpoint/2010/main" val="428791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C033ACC9-0788-4D04-A050-20B9EA5F8328}" type="datetime1">
              <a:rPr lang="en-US"/>
              <a:pPr>
                <a:defRPr/>
              </a:pPr>
              <a:t>9/25/2019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1F62393-2F58-4D36-BA10-FC4D55F3AB55}" type="slidenum">
              <a:rPr lang="en-US"/>
              <a:pPr>
                <a:defRPr/>
              </a:pPr>
              <a:t>‹#›</a:t>
            </a:fld>
            <a:endParaRPr lang="en-US"/>
          </a:p>
        </p:txBody>
      </p:sp>
    </p:spTree>
    <p:extLst>
      <p:ext uri="{BB962C8B-B14F-4D97-AF65-F5344CB8AC3E}">
        <p14:creationId xmlns:p14="http://schemas.microsoft.com/office/powerpoint/2010/main" val="369579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FA702FFF-2494-4D27-8C22-49C907CF15C0}" type="datetime1">
              <a:rPr lang="en-US"/>
              <a:pPr>
                <a:defRPr/>
              </a:pPr>
              <a:t>9/25/2019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6E993287-584A-4DFC-8F16-209086886134}" type="slidenum">
              <a:rPr lang="en-US"/>
              <a:pPr>
                <a:defRPr/>
              </a:pPr>
              <a:t>‹#›</a:t>
            </a:fld>
            <a:endParaRPr lang="en-US"/>
          </a:p>
        </p:txBody>
      </p:sp>
    </p:spTree>
    <p:extLst>
      <p:ext uri="{BB962C8B-B14F-4D97-AF65-F5344CB8AC3E}">
        <p14:creationId xmlns:p14="http://schemas.microsoft.com/office/powerpoint/2010/main" val="139776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C36CE35E-711F-4E75-8E9C-2B545035C076}" type="datetime1">
              <a:rPr lang="en-US"/>
              <a:pPr>
                <a:defRPr/>
              </a:pPr>
              <a:t>9/25/2019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37C09597-F737-4C66-A1C3-F8E4D9C900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1" r:id="rId2"/>
    <p:sldLayoutId id="2147483789" r:id="rId3"/>
    <p:sldLayoutId id="2147483782" r:id="rId4"/>
    <p:sldLayoutId id="2147483783" r:id="rId5"/>
    <p:sldLayoutId id="2147483784" r:id="rId6"/>
    <p:sldLayoutId id="2147483785" r:id="rId7"/>
    <p:sldLayoutId id="2147483790" r:id="rId8"/>
    <p:sldLayoutId id="2147483791" r:id="rId9"/>
    <p:sldLayoutId id="2147483786" r:id="rId10"/>
    <p:sldLayoutId id="2147483787"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ubs.rsc.org/en/content/articlelanding/2019/pp/c8pp90060d#!divAbstrac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scielo.br/scielo.php?script=sci_arttext&amp;pid=S0103-64402017000100078" TargetMode="External"/><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1506538"/>
            <a:ext cx="8915400" cy="1470025"/>
          </a:xfrm>
        </p:spPr>
        <p:txBody>
          <a:bodyPr/>
          <a:lstStyle/>
          <a:p>
            <a:pPr eaLnBrk="1" hangingPunct="1"/>
            <a:r>
              <a:rPr altLang="en-US" sz="4400" b="1" smtClean="0">
                <a:latin typeface="Times New Roman" panose="02020603050405020304" pitchFamily="18" charset="0"/>
                <a:cs typeface="Times New Roman" panose="02020603050405020304" pitchFamily="18" charset="0"/>
              </a:rPr>
              <a:t>Lightwave </a:t>
            </a:r>
            <a:br>
              <a:rPr altLang="en-US" sz="4400" b="1" smtClean="0">
                <a:latin typeface="Times New Roman" panose="02020603050405020304" pitchFamily="18" charset="0"/>
                <a:cs typeface="Times New Roman" panose="02020603050405020304" pitchFamily="18" charset="0"/>
              </a:rPr>
            </a:br>
            <a:r>
              <a:rPr altLang="en-US" sz="4400" b="1" smtClean="0">
                <a:latin typeface="Times New Roman" panose="02020603050405020304" pitchFamily="18" charset="0"/>
                <a:cs typeface="Times New Roman" panose="02020603050405020304" pitchFamily="18" charset="0"/>
              </a:rPr>
              <a:t> in forensic science</a:t>
            </a:r>
          </a:p>
        </p:txBody>
      </p:sp>
      <p:sp>
        <p:nvSpPr>
          <p:cNvPr id="4" name="Slide Number Placeholder 3"/>
          <p:cNvSpPr>
            <a:spLocks noGrp="1"/>
          </p:cNvSpPr>
          <p:nvPr>
            <p:ph type="sldNum" sz="quarter" idx="12"/>
          </p:nvPr>
        </p:nvSpPr>
        <p:spPr/>
        <p:txBody>
          <a:bodyPr/>
          <a:lstStyle/>
          <a:p>
            <a:pPr>
              <a:defRPr/>
            </a:pPr>
            <a:fld id="{D6FC5159-4E2B-462F-91D9-06E2E0789CAD}" type="slidenum">
              <a:rPr lang="en-US"/>
              <a:pPr>
                <a:defRPr/>
              </a:pPr>
              <a:t>1</a:t>
            </a:fld>
            <a:endParaRPr lang="en-US"/>
          </a:p>
        </p:txBody>
      </p:sp>
      <p:sp>
        <p:nvSpPr>
          <p:cNvPr id="7172" name="Subtitle 4"/>
          <p:cNvSpPr>
            <a:spLocks noGrp="1"/>
          </p:cNvSpPr>
          <p:nvPr>
            <p:ph type="subTitle" idx="1"/>
          </p:nvPr>
        </p:nvSpPr>
        <p:spPr/>
        <p:txBody>
          <a:bodyPr/>
          <a:lstStyle/>
          <a:p>
            <a:pPr eaLnBrk="1" hangingPunct="1"/>
            <a:r>
              <a:rPr lang="en-US" altLang="en-US" smtClean="0"/>
              <a:t>25</a:t>
            </a:r>
            <a:r>
              <a:rPr lang="en-US" altLang="en-US" baseline="30000" smtClean="0"/>
              <a:t>th</a:t>
            </a:r>
            <a:r>
              <a:rPr lang="en-US" altLang="en-US" smtClean="0"/>
              <a:t> September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sp>
        <p:nvSpPr>
          <p:cNvPr id="19459" name="Content Placeholder 2"/>
          <p:cNvSpPr>
            <a:spLocks noGrp="1"/>
          </p:cNvSpPr>
          <p:nvPr>
            <p:ph sz="quarter" idx="1"/>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p>
            <a:pPr>
              <a:defRPr/>
            </a:pPr>
            <a:fld id="{9BBE2C40-59A3-4B27-BACD-BD74FAAC39BF}" type="slidenum">
              <a:rPr lang="en-US" smtClean="0"/>
              <a:pPr>
                <a:defRPr/>
              </a:pPr>
              <a:t>10</a:t>
            </a:fld>
            <a:endParaRPr lang="en-US"/>
          </a:p>
        </p:txBody>
      </p:sp>
      <p:pic>
        <p:nvPicPr>
          <p:cNvPr id="2" name="Picture 1"/>
          <p:cNvPicPr>
            <a:picLocks noChangeAspect="1"/>
          </p:cNvPicPr>
          <p:nvPr/>
        </p:nvPicPr>
        <p:blipFill>
          <a:blip r:embed="rId3"/>
          <a:stretch>
            <a:fillRect/>
          </a:stretch>
        </p:blipFill>
        <p:spPr>
          <a:xfrm>
            <a:off x="0" y="272492"/>
            <a:ext cx="9144000" cy="5781549"/>
          </a:xfrm>
          <a:prstGeom prst="rect">
            <a:avLst/>
          </a:prstGeom>
        </p:spPr>
      </p:pic>
      <p:sp>
        <p:nvSpPr>
          <p:cNvPr id="3" name="Rectangle 2"/>
          <p:cNvSpPr/>
          <p:nvPr/>
        </p:nvSpPr>
        <p:spPr>
          <a:xfrm>
            <a:off x="1066800" y="6298168"/>
            <a:ext cx="8458200" cy="369332"/>
          </a:xfrm>
          <a:prstGeom prst="rect">
            <a:avLst/>
          </a:prstGeom>
        </p:spPr>
        <p:txBody>
          <a:bodyPr wrap="square">
            <a:spAutoFit/>
          </a:bodyPr>
          <a:lstStyle/>
          <a:p>
            <a:r>
              <a:rPr lang="en-US" dirty="0" smtClean="0">
                <a:hlinkClick r:id="rId4"/>
              </a:rPr>
              <a:t>https://pubs.rsc.org/en/content/articlelanding/2019/pp/c8pp90060d#!divAbstract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sp>
        <p:nvSpPr>
          <p:cNvPr id="21507" name="Content Placeholder 2"/>
          <p:cNvSpPr>
            <a:spLocks noGrp="1"/>
          </p:cNvSpPr>
          <p:nvPr>
            <p:ph sz="quarter" idx="1"/>
          </p:nvPr>
        </p:nvSpPr>
        <p:spPr>
          <a:xfrm>
            <a:off x="488950" y="4614863"/>
            <a:ext cx="8229600" cy="838200"/>
          </a:xfrm>
        </p:spPr>
        <p:txBody>
          <a:bodyPr/>
          <a:lstStyle/>
          <a:p>
            <a:r>
              <a:rPr lang="en-US" altLang="en-US" smtClean="0">
                <a:latin typeface="Times New Roman" panose="02020603050405020304" pitchFamily="18" charset="0"/>
                <a:cs typeface="Times New Roman" panose="02020603050405020304" pitchFamily="18" charset="0"/>
              </a:rPr>
              <a:t>The spectral sensitivity of the human eye in bright light mode in comparison with that of CCD and CMOS sensors in the visible and near infrared spectrum. (Each curve is normalized on its maximum.)</a:t>
            </a:r>
          </a:p>
        </p:txBody>
      </p:sp>
      <p:sp>
        <p:nvSpPr>
          <p:cNvPr id="4" name="Slide Number Placeholder 3"/>
          <p:cNvSpPr>
            <a:spLocks noGrp="1"/>
          </p:cNvSpPr>
          <p:nvPr>
            <p:ph type="sldNum" sz="quarter" idx="12"/>
          </p:nvPr>
        </p:nvSpPr>
        <p:spPr/>
        <p:txBody>
          <a:bodyPr/>
          <a:lstStyle/>
          <a:p>
            <a:pPr>
              <a:defRPr/>
            </a:pPr>
            <a:fld id="{8713BFAC-058A-4535-A6A1-98354036A5A1}" type="slidenum">
              <a:rPr lang="en-US" smtClean="0"/>
              <a:pPr>
                <a:defRPr/>
              </a:pPr>
              <a:t>11</a:t>
            </a:fld>
            <a:endParaRPr lang="en-US"/>
          </a:p>
        </p:txBody>
      </p:sp>
      <p:pic>
        <p:nvPicPr>
          <p:cNvPr id="21509" name="Picture 2" descr="Spectral sensitivity: response as function of wave-l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65088"/>
            <a:ext cx="6553200"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4"/>
          <p:cNvSpPr>
            <a:spLocks noChangeArrowheads="1"/>
          </p:cNvSpPr>
          <p:nvPr/>
        </p:nvSpPr>
        <p:spPr bwMode="auto">
          <a:xfrm>
            <a:off x="2133600" y="6292850"/>
            <a:ext cx="6184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a:t>http://www.fen-net.de/walter.preiss/e/slomoinf.html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B8D82A4-29F8-4B03-8366-13C3F4A7A54D}" type="slidenum">
              <a:rPr lang="en-US"/>
              <a:pPr>
                <a:defRPr/>
              </a:pPr>
              <a:t>12</a:t>
            </a:fld>
            <a:endParaRPr lang="th-TH"/>
          </a:p>
        </p:txBody>
      </p:sp>
      <p:sp>
        <p:nvSpPr>
          <p:cNvPr id="88067" name="Rectangle 3"/>
          <p:cNvSpPr>
            <a:spLocks noGrp="1" noChangeArrowheads="1"/>
          </p:cNvSpPr>
          <p:nvPr>
            <p:ph type="body" idx="1"/>
          </p:nvPr>
        </p:nvSpPr>
        <p:spPr>
          <a:xfrm>
            <a:off x="158750" y="1524000"/>
            <a:ext cx="8985250" cy="48006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sz="2800" dirty="0">
                <a:latin typeface="Times New Roman" pitchFamily="18" charset="0"/>
              </a:rPr>
              <a:t>The reflection of light from a  surface </a:t>
            </a:r>
            <a:r>
              <a:rPr lang="en-US" sz="2800" dirty="0" smtClean="0">
                <a:latin typeface="Times New Roman" pitchFamily="18" charset="0"/>
              </a:rPr>
              <a:t> can  provide </a:t>
            </a:r>
            <a:r>
              <a:rPr lang="en-US" sz="2800" dirty="0">
                <a:latin typeface="Times New Roman" pitchFamily="18" charset="0"/>
              </a:rPr>
              <a:t>a simple method to detect latent </a:t>
            </a:r>
            <a:r>
              <a:rPr lang="en-US" sz="2800" dirty="0" smtClean="0">
                <a:latin typeface="Times New Roman" pitchFamily="18" charset="0"/>
              </a:rPr>
              <a:t> evidence. </a:t>
            </a:r>
            <a:endParaRPr lang="th-TH" sz="2800" dirty="0" smtClean="0">
              <a:latin typeface="Times New Roman" pitchFamily="18" charset="0"/>
            </a:endParaRPr>
          </a:p>
          <a:p>
            <a:pPr marL="274320" indent="-274320" eaLnBrk="1" fontAlgn="auto" hangingPunct="1">
              <a:spcBef>
                <a:spcPts val="580"/>
              </a:spcBef>
              <a:spcAft>
                <a:spcPts val="0"/>
              </a:spcAft>
              <a:buFont typeface="Wingdings 2"/>
              <a:buChar char=""/>
              <a:defRPr/>
            </a:pPr>
            <a:endParaRPr lang="en-US" sz="2800" dirty="0" smtClean="0">
              <a:latin typeface="Times New Roman" pitchFamily="18" charset="0"/>
            </a:endParaRPr>
          </a:p>
          <a:p>
            <a:pPr marL="274320" indent="-274320" eaLnBrk="1" fontAlgn="auto" hangingPunct="1">
              <a:spcBef>
                <a:spcPts val="580"/>
              </a:spcBef>
              <a:spcAft>
                <a:spcPts val="0"/>
              </a:spcAft>
              <a:buFont typeface="Wingdings 2"/>
              <a:buChar char=""/>
              <a:defRPr/>
            </a:pPr>
            <a:r>
              <a:rPr lang="en-US" sz="2800" dirty="0" smtClean="0">
                <a:latin typeface="Times New Roman" pitchFamily="18" charset="0"/>
              </a:rPr>
              <a:t>The reflection of a surface depends on its reflectivity. </a:t>
            </a: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a:p>
            <a:pPr marL="274320" indent="-274320" eaLnBrk="1" fontAlgn="auto" hangingPunct="1">
              <a:spcBef>
                <a:spcPts val="580"/>
              </a:spcBef>
              <a:spcAft>
                <a:spcPts val="0"/>
              </a:spcAft>
              <a:buFont typeface="Wingdings 2"/>
              <a:buChar char=""/>
              <a:defRPr/>
            </a:pPr>
            <a:r>
              <a:rPr lang="en-US" sz="2800" dirty="0" smtClean="0">
                <a:latin typeface="Times New Roman" pitchFamily="18" charset="0"/>
              </a:rPr>
              <a:t>The </a:t>
            </a:r>
            <a:r>
              <a:rPr lang="en-US" sz="2800" b="1" dirty="0">
                <a:latin typeface="Times New Roman" pitchFamily="18" charset="0"/>
              </a:rPr>
              <a:t>wavelength</a:t>
            </a:r>
            <a:r>
              <a:rPr lang="en-US" sz="2800" dirty="0">
                <a:latin typeface="Times New Roman" pitchFamily="18" charset="0"/>
              </a:rPr>
              <a:t> of the reflected light is not shifted during the process</a:t>
            </a:r>
            <a:r>
              <a:rPr lang="en-US" sz="2800" dirty="0" smtClean="0">
                <a:latin typeface="Times New Roman" pitchFamily="18" charset="0"/>
              </a:rPr>
              <a:t>. </a:t>
            </a:r>
          </a:p>
          <a:p>
            <a:pPr marL="274320" indent="-274320" eaLnBrk="1" fontAlgn="auto" hangingPunct="1">
              <a:spcBef>
                <a:spcPts val="580"/>
              </a:spcBef>
              <a:spcAft>
                <a:spcPts val="0"/>
              </a:spcAft>
              <a:buFont typeface="Wingdings 2"/>
              <a:buChar char=""/>
              <a:defRPr/>
            </a:pPr>
            <a:endParaRPr lang="en-US" sz="2800" dirty="0" smtClean="0">
              <a:latin typeface="Times New Roman" pitchFamily="18" charset="0"/>
            </a:endParaRPr>
          </a:p>
          <a:p>
            <a:pPr marL="274320" indent="-274320" eaLnBrk="1" fontAlgn="auto" hangingPunct="1">
              <a:spcBef>
                <a:spcPts val="580"/>
              </a:spcBef>
              <a:spcAft>
                <a:spcPts val="0"/>
              </a:spcAft>
              <a:buFont typeface="Wingdings 2"/>
              <a:buChar char=""/>
              <a:defRPr/>
            </a:pPr>
            <a:r>
              <a:rPr lang="en-US" sz="2800" dirty="0" smtClean="0">
                <a:latin typeface="Times New Roman" pitchFamily="18" charset="0"/>
              </a:rPr>
              <a:t>The </a:t>
            </a:r>
            <a:r>
              <a:rPr lang="en-US" sz="2800" b="1" dirty="0" smtClean="0">
                <a:latin typeface="Times New Roman" pitchFamily="18" charset="0"/>
              </a:rPr>
              <a:t>amplitude</a:t>
            </a:r>
            <a:r>
              <a:rPr lang="en-US" sz="2800" dirty="0" smtClean="0">
                <a:latin typeface="Times New Roman" pitchFamily="18" charset="0"/>
              </a:rPr>
              <a:t> of the reflected light is less than the amplitude of the incident light.</a:t>
            </a: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p:txBody>
      </p:sp>
      <p:sp>
        <p:nvSpPr>
          <p:cNvPr id="22532" name="Rectangle 5"/>
          <p:cNvSpPr>
            <a:spLocks noChangeArrowheads="1"/>
          </p:cNvSpPr>
          <p:nvPr/>
        </p:nvSpPr>
        <p:spPr bwMode="auto">
          <a:xfrm>
            <a:off x="990600" y="0"/>
            <a:ext cx="70056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r>
              <a:rPr lang="en-US" altLang="en-US" sz="4000" b="1">
                <a:latin typeface="Times New Roman" panose="02020603050405020304" pitchFamily="18" charset="0"/>
              </a:rPr>
              <a:t>Interaction of light and matter </a:t>
            </a:r>
          </a:p>
          <a:p>
            <a:pPr algn="ctr" eaLnBrk="1" hangingPunct="1"/>
            <a:r>
              <a:rPr lang="en-US" altLang="en-US" sz="4000" b="1">
                <a:latin typeface="Times New Roman" panose="02020603050405020304" pitchFamily="18" charset="0"/>
              </a:rPr>
              <a:t>“Reflection”</a:t>
            </a:r>
            <a:endParaRPr lang="th-TH" altLang="en-US" sz="4000" b="1">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14400" y="274638"/>
            <a:ext cx="7772400" cy="868362"/>
          </a:xfrm>
        </p:spPr>
        <p:txBody>
          <a:bodyPr/>
          <a:lstStyle/>
          <a:p>
            <a:pPr algn="ctr" eaLnBrk="1" hangingPunct="1"/>
            <a:r>
              <a:rPr lang="en-US" altLang="en-US" b="1" smtClean="0">
                <a:solidFill>
                  <a:schemeClr val="tx1"/>
                </a:solidFill>
                <a:latin typeface="Times New Roman" panose="02020603050405020304" pitchFamily="18" charset="0"/>
                <a:cs typeface="Times New Roman" panose="02020603050405020304" pitchFamily="18" charset="0"/>
              </a:rPr>
              <a:t>Reflection from surfaces</a:t>
            </a:r>
          </a:p>
        </p:txBody>
      </p:sp>
      <p:sp>
        <p:nvSpPr>
          <p:cNvPr id="3" name="Slide Number Placeholder 2"/>
          <p:cNvSpPr>
            <a:spLocks noGrp="1"/>
          </p:cNvSpPr>
          <p:nvPr>
            <p:ph type="sldNum" sz="quarter" idx="12"/>
          </p:nvPr>
        </p:nvSpPr>
        <p:spPr/>
        <p:txBody>
          <a:bodyPr/>
          <a:lstStyle/>
          <a:p>
            <a:pPr>
              <a:defRPr/>
            </a:pPr>
            <a:fld id="{FF71B80E-AF7B-4C44-82C2-F59D11D43B25}" type="slidenum">
              <a:rPr lang="en-US"/>
              <a:pPr>
                <a:defRPr/>
              </a:pPr>
              <a:t>13</a:t>
            </a:fld>
            <a:endParaRPr lang="en-US"/>
          </a:p>
        </p:txBody>
      </p:sp>
      <p:sp>
        <p:nvSpPr>
          <p:cNvPr id="24580" name="Content Placeholder 3"/>
          <p:cNvSpPr>
            <a:spLocks noGrp="1"/>
          </p:cNvSpPr>
          <p:nvPr>
            <p:ph sz="quarter" idx="1"/>
          </p:nvPr>
        </p:nvSpPr>
        <p:spPr/>
        <p:txBody>
          <a:bodyPr/>
          <a:lstStyle/>
          <a:p>
            <a:pPr eaLnBrk="1" hangingPunct="1"/>
            <a:endParaRPr lang="en-US" altLang="en-US" smtClean="0"/>
          </a:p>
        </p:txBody>
      </p:sp>
      <p:pic>
        <p:nvPicPr>
          <p:cNvPr id="24581" name="Picture 2" descr="http://micro.magnet.fsu.edu/primer/java/reflection/specular/specularjava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83216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5"/>
          <p:cNvSpPr txBox="1">
            <a:spLocks noChangeArrowheads="1"/>
          </p:cNvSpPr>
          <p:nvPr/>
        </p:nvSpPr>
        <p:spPr bwMode="auto">
          <a:xfrm>
            <a:off x="1143000" y="6172200"/>
            <a:ext cx="701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latin typeface="Times New Roman" panose="02020603050405020304" pitchFamily="18" charset="0"/>
                <a:cs typeface="Times New Roman" panose="02020603050405020304" pitchFamily="18" charset="0"/>
              </a:rPr>
              <a:t>http://micro.magnet.fsu.edu/primer/java/reflection/specular/index.html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2B790D38-02EC-49DE-A882-AE95E9911A60}" type="slidenum">
              <a:rPr lang="en-US"/>
              <a:pPr>
                <a:defRPr/>
              </a:pPr>
              <a:t>14</a:t>
            </a:fld>
            <a:endParaRPr lang="th-TH"/>
          </a:p>
        </p:txBody>
      </p:sp>
      <p:sp>
        <p:nvSpPr>
          <p:cNvPr id="3074" name="Rectangle 2"/>
          <p:cNvSpPr>
            <a:spLocks noGrp="1" noChangeArrowheads="1"/>
          </p:cNvSpPr>
          <p:nvPr>
            <p:ph type="title"/>
          </p:nvPr>
        </p:nvSpPr>
        <p:spPr>
          <a:xfrm>
            <a:off x="914400" y="0"/>
            <a:ext cx="7772400" cy="1143000"/>
          </a:xfrm>
        </p:spPr>
        <p:txBody>
          <a:bodyPr>
            <a:normAutofit fontScale="90000"/>
          </a:bodyPr>
          <a:lstStyle/>
          <a:p>
            <a:pPr algn="ctr" eaLnBrk="1" fontAlgn="auto" hangingPunct="1">
              <a:spcAft>
                <a:spcPts val="0"/>
              </a:spcAft>
              <a:defRPr/>
            </a:pPr>
            <a:r>
              <a:rPr lang="en-US" b="1" dirty="0">
                <a:solidFill>
                  <a:schemeClr val="tx1"/>
                </a:solidFill>
                <a:latin typeface="Times New Roman" pitchFamily="18" charset="0"/>
              </a:rPr>
              <a:t>RUVIS</a:t>
            </a:r>
            <a:br>
              <a:rPr lang="en-US" b="1" dirty="0">
                <a:solidFill>
                  <a:schemeClr val="tx1"/>
                </a:solidFill>
                <a:latin typeface="Times New Roman" pitchFamily="18" charset="0"/>
              </a:rPr>
            </a:br>
            <a:r>
              <a:rPr lang="en-US" sz="3200" b="1" dirty="0">
                <a:solidFill>
                  <a:schemeClr val="tx1"/>
                </a:solidFill>
                <a:latin typeface="Times New Roman" pitchFamily="18" charset="0"/>
              </a:rPr>
              <a:t>(Reflected Ultra-Violet Imaging System)</a:t>
            </a:r>
            <a:endParaRPr lang="th-TH" sz="3200" b="1" dirty="0">
              <a:solidFill>
                <a:schemeClr val="tx1"/>
              </a:solidFill>
              <a:latin typeface="Times New Roman" pitchFamily="18" charset="0"/>
            </a:endParaRPr>
          </a:p>
        </p:txBody>
      </p:sp>
      <p:sp>
        <p:nvSpPr>
          <p:cNvPr id="25604" name="Rectangle 5"/>
          <p:cNvSpPr>
            <a:spLocks noGrp="1" noChangeArrowheads="1"/>
          </p:cNvSpPr>
          <p:nvPr>
            <p:ph type="body" sz="half" idx="2"/>
          </p:nvPr>
        </p:nvSpPr>
        <p:spPr>
          <a:xfrm>
            <a:off x="4110038" y="990600"/>
            <a:ext cx="5029200" cy="4525963"/>
          </a:xfrm>
        </p:spPr>
        <p:txBody>
          <a:bodyPr/>
          <a:lstStyle/>
          <a:p>
            <a:pPr eaLnBrk="1" hangingPunct="1"/>
            <a:r>
              <a:rPr lang="en-US" altLang="en-US" sz="2800" dirty="0" smtClean="0">
                <a:latin typeface="Times New Roman" panose="02020603050405020304" pitchFamily="18" charset="0"/>
                <a:cs typeface="Times New Roman" panose="02020603050405020304" pitchFamily="18" charset="0"/>
              </a:rPr>
              <a:t>The instrument uses intensified UV reflectance from the smooth, non-porous surfaces where the evidence is found.</a:t>
            </a:r>
          </a:p>
          <a:p>
            <a:pPr eaLnBrk="1" hangingPunct="1"/>
            <a:endParaRPr lang="en-US" altLang="en-US" sz="2800" dirty="0" smtClean="0">
              <a:latin typeface="Times New Roman" panose="02020603050405020304" pitchFamily="18" charset="0"/>
              <a:cs typeface="Times New Roman" panose="02020603050405020304" pitchFamily="18" charset="0"/>
            </a:endParaRPr>
          </a:p>
          <a:p>
            <a:pPr eaLnBrk="1" hangingPunct="1"/>
            <a:r>
              <a:rPr lang="en-US" altLang="en-US" sz="2800" dirty="0" smtClean="0">
                <a:latin typeface="Times New Roman" panose="02020603050405020304" pitchFamily="18" charset="0"/>
                <a:cs typeface="Times New Roman" panose="02020603050405020304" pitchFamily="18" charset="0"/>
              </a:rPr>
              <a:t>RUVIS devices use 254nm (UVC) UV light but they are not detecting fluorescence. Instead the device looks for the reflections and scatter of the 254nm light off of the fingerprint ridges comparing to the background.</a:t>
            </a:r>
            <a:endParaRPr lang="th-TH" altLang="en-US" sz="2800" dirty="0" smtClean="0">
              <a:latin typeface="Times New Roman" panose="02020603050405020304" pitchFamily="18" charset="0"/>
            </a:endParaRPr>
          </a:p>
        </p:txBody>
      </p:sp>
      <p:pic>
        <p:nvPicPr>
          <p:cNvPr id="25605" name="Picture 2" descr="RUVIS 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04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pPr eaLnBrk="1" hangingPunct="1"/>
            <a:endParaRPr lang="en-US" altLang="en-US" smtClean="0"/>
          </a:p>
        </p:txBody>
      </p:sp>
      <p:sp>
        <p:nvSpPr>
          <p:cNvPr id="3" name="Slide Number Placeholder 2"/>
          <p:cNvSpPr>
            <a:spLocks noGrp="1"/>
          </p:cNvSpPr>
          <p:nvPr>
            <p:ph type="sldNum" sz="quarter" idx="12"/>
          </p:nvPr>
        </p:nvSpPr>
        <p:spPr/>
        <p:txBody>
          <a:bodyPr/>
          <a:lstStyle/>
          <a:p>
            <a:pPr>
              <a:defRPr/>
            </a:pPr>
            <a:fld id="{2FED05C8-A709-4DD0-8FF4-728CC8D54296}" type="slidenum">
              <a:rPr lang="en-US"/>
              <a:pPr>
                <a:defRPr/>
              </a:pPr>
              <a:t>15</a:t>
            </a:fld>
            <a:endParaRPr lang="en-US"/>
          </a:p>
        </p:txBody>
      </p:sp>
      <p:sp>
        <p:nvSpPr>
          <p:cNvPr id="7" name="Content Placeholder 6"/>
          <p:cNvSpPr>
            <a:spLocks noGrp="1"/>
          </p:cNvSpPr>
          <p:nvPr>
            <p:ph sz="quarter" idx="1"/>
          </p:nvPr>
        </p:nvSpPr>
        <p:spPr>
          <a:xfrm>
            <a:off x="914400" y="3886200"/>
            <a:ext cx="8077200" cy="25146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latin typeface="Times New Roman" panose="02020603050405020304" pitchFamily="18" charset="0"/>
                <a:cs typeface="Times New Roman" panose="02020603050405020304" pitchFamily="18" charset="0"/>
              </a:rPr>
              <a:t>A strong contrast between the finger print ridges and background can be observed.</a:t>
            </a:r>
          </a:p>
          <a:p>
            <a:pPr marL="274320" indent="-274320" eaLnBrk="1" fontAlgn="auto" hangingPunct="1">
              <a:spcBef>
                <a:spcPts val="580"/>
              </a:spcBef>
              <a:spcAft>
                <a:spcPts val="0"/>
              </a:spcAft>
              <a:buFont typeface="Wingdings 2"/>
              <a:buChar char=""/>
              <a:defRPr/>
            </a:pPr>
            <a:r>
              <a:rPr lang="en-US" dirty="0" smtClean="0">
                <a:latin typeface="Times New Roman" panose="02020603050405020304" pitchFamily="18" charset="0"/>
                <a:cs typeface="Times New Roman" panose="02020603050405020304" pitchFamily="18" charset="0"/>
              </a:rPr>
              <a:t>Two possible sources of the strong contrast include  stronger background reflection (i.e. fingerprint residues also absorb UV) and more scattering due to the roughness of the fingerprint residues.</a:t>
            </a:r>
          </a:p>
          <a:p>
            <a:pPr marL="274320" indent="-274320" eaLnBrk="1" fontAlgn="auto" hangingPunct="1">
              <a:spcBef>
                <a:spcPts val="580"/>
              </a:spcBef>
              <a:spcAft>
                <a:spcPts val="0"/>
              </a:spcAft>
              <a:buFont typeface="Wingdings 2"/>
              <a:buChar char=""/>
              <a:defRPr/>
            </a:pPr>
            <a:endParaRPr lang="en-US" dirty="0">
              <a:latin typeface="Times New Roman" panose="02020603050405020304" pitchFamily="18" charset="0"/>
              <a:cs typeface="Times New Roman" panose="02020603050405020304" pitchFamily="18" charset="0"/>
            </a:endParaRPr>
          </a:p>
        </p:txBody>
      </p:sp>
      <p:pic>
        <p:nvPicPr>
          <p:cNvPr id="2765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8125"/>
            <a:ext cx="63087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8"/>
          <p:cNvSpPr>
            <a:spLocks noChangeArrowheads="1"/>
          </p:cNvSpPr>
          <p:nvPr/>
        </p:nvSpPr>
        <p:spPr bwMode="auto">
          <a:xfrm>
            <a:off x="1676400" y="6262688"/>
            <a:ext cx="701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solidFill>
                  <a:srgbClr val="006621"/>
                </a:solidFill>
                <a:latin typeface="Arial" panose="020B0604020202020204" pitchFamily="34" charset="0"/>
              </a:rPr>
              <a:t>https://www.gov.uk/.../uploads/.../fsb-chap4-imaging.pdf</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b="1" smtClean="0">
                <a:latin typeface="Times New Roman" panose="02020603050405020304" pitchFamily="18" charset="0"/>
                <a:cs typeface="Times New Roman" panose="02020603050405020304" pitchFamily="18" charset="0"/>
              </a:rPr>
              <a:t>UV reflection on porous surface</a:t>
            </a:r>
          </a:p>
        </p:txBody>
      </p:sp>
      <p:sp>
        <p:nvSpPr>
          <p:cNvPr id="3" name="Slide Number Placeholder 2"/>
          <p:cNvSpPr>
            <a:spLocks noGrp="1"/>
          </p:cNvSpPr>
          <p:nvPr>
            <p:ph type="sldNum" sz="quarter" idx="12"/>
          </p:nvPr>
        </p:nvSpPr>
        <p:spPr/>
        <p:txBody>
          <a:bodyPr/>
          <a:lstStyle/>
          <a:p>
            <a:pPr>
              <a:defRPr/>
            </a:pPr>
            <a:fld id="{EAD26E4E-A38E-4804-94C8-CC7665035560}" type="slidenum">
              <a:rPr lang="en-US"/>
              <a:pPr>
                <a:defRPr/>
              </a:pPr>
              <a:t>16</a:t>
            </a:fld>
            <a:endParaRPr lang="en-US"/>
          </a:p>
        </p:txBody>
      </p:sp>
      <p:sp>
        <p:nvSpPr>
          <p:cNvPr id="29700" name="Content Placeholder 3"/>
          <p:cNvSpPr>
            <a:spLocks noGrp="1"/>
          </p:cNvSpPr>
          <p:nvPr>
            <p:ph sz="quarter" idx="1"/>
          </p:nvPr>
        </p:nvSpPr>
        <p:spPr>
          <a:xfrm>
            <a:off x="914400" y="4970463"/>
            <a:ext cx="8001000" cy="1506537"/>
          </a:xfrm>
        </p:spPr>
        <p:txBody>
          <a:bodyPr/>
          <a:lstStyle/>
          <a:p>
            <a:pPr eaLnBrk="1" hangingPunct="1"/>
            <a:r>
              <a:rPr lang="en-US" altLang="en-US" smtClean="0">
                <a:latin typeface="Times New Roman" panose="02020603050405020304" pitchFamily="18" charset="0"/>
                <a:cs typeface="Times New Roman" panose="02020603050405020304" pitchFamily="18" charset="0"/>
              </a:rPr>
              <a:t>The contrast is due to different amounts of light from the fingerprint residues (UV absorption) and background (fluorescence by UV) .</a:t>
            </a:r>
          </a:p>
        </p:txBody>
      </p:sp>
      <p:pic>
        <p:nvPicPr>
          <p:cNvPr id="297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52563"/>
            <a:ext cx="566261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5"/>
          <p:cNvSpPr>
            <a:spLocks noChangeArrowheads="1"/>
          </p:cNvSpPr>
          <p:nvPr/>
        </p:nvSpPr>
        <p:spPr bwMode="auto">
          <a:xfrm>
            <a:off x="1849438" y="6292850"/>
            <a:ext cx="701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solidFill>
                  <a:srgbClr val="006621"/>
                </a:solidFill>
                <a:latin typeface="Arial" panose="020B0604020202020204" pitchFamily="34" charset="0"/>
              </a:rPr>
              <a:t>https://www.gov.uk/.../uploads/.../fsb-chap4-imaging.pdf</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ltLang="en-US" b="1" smtClean="0">
                <a:solidFill>
                  <a:schemeClr val="tx1"/>
                </a:solidFill>
                <a:latin typeface="Times New Roman" panose="02020603050405020304" pitchFamily="18" charset="0"/>
                <a:cs typeface="Times New Roman" panose="02020603050405020304" pitchFamily="18" charset="0"/>
              </a:rPr>
              <a:t>Interaction of light and matter</a:t>
            </a:r>
            <a:br>
              <a:rPr lang="en-US" altLang="en-US" b="1" smtClean="0">
                <a:solidFill>
                  <a:schemeClr val="tx1"/>
                </a:solidFill>
                <a:latin typeface="Times New Roman" panose="02020603050405020304" pitchFamily="18" charset="0"/>
                <a:cs typeface="Times New Roman" panose="02020603050405020304" pitchFamily="18" charset="0"/>
              </a:rPr>
            </a:br>
            <a:r>
              <a:rPr lang="en-US" altLang="en-US" b="1" smtClean="0">
                <a:solidFill>
                  <a:schemeClr val="tx1"/>
                </a:solidFill>
                <a:latin typeface="Times New Roman" panose="02020603050405020304" pitchFamily="18" charset="0"/>
                <a:cs typeface="Times New Roman" panose="02020603050405020304" pitchFamily="18" charset="0"/>
              </a:rPr>
              <a:t>“Photoluminescence”</a:t>
            </a:r>
          </a:p>
        </p:txBody>
      </p:sp>
      <p:sp>
        <p:nvSpPr>
          <p:cNvPr id="3" name="Slide Number Placeholder 2"/>
          <p:cNvSpPr>
            <a:spLocks noGrp="1"/>
          </p:cNvSpPr>
          <p:nvPr>
            <p:ph type="sldNum" sz="quarter" idx="12"/>
          </p:nvPr>
        </p:nvSpPr>
        <p:spPr/>
        <p:txBody>
          <a:bodyPr/>
          <a:lstStyle/>
          <a:p>
            <a:pPr>
              <a:defRPr/>
            </a:pPr>
            <a:fld id="{0A919514-E14B-406C-A527-F02EAB017EBF}" type="slidenum">
              <a:rPr lang="en-US"/>
              <a:pPr>
                <a:defRPr/>
              </a:pPr>
              <a:t>17</a:t>
            </a:fld>
            <a:endParaRPr lang="en-US"/>
          </a:p>
        </p:txBody>
      </p:sp>
      <p:sp>
        <p:nvSpPr>
          <p:cNvPr id="30724" name="Content Placeholder 3"/>
          <p:cNvSpPr>
            <a:spLocks noGrp="1"/>
          </p:cNvSpPr>
          <p:nvPr>
            <p:ph sz="quarter" idx="1"/>
          </p:nvPr>
        </p:nvSpPr>
        <p:spPr>
          <a:xfrm>
            <a:off x="914400" y="1600200"/>
            <a:ext cx="7772400" cy="4572000"/>
          </a:xfrm>
        </p:spPr>
        <p:txBody>
          <a:bodyPr/>
          <a:lstStyle/>
          <a:p>
            <a:pPr eaLnBrk="1" hangingPunct="1"/>
            <a:r>
              <a:rPr lang="en-US" altLang="en-US" sz="2800" dirty="0" smtClean="0">
                <a:latin typeface="Times New Roman" panose="02020603050405020304" pitchFamily="18" charset="0"/>
              </a:rPr>
              <a:t>The interaction between the illuminating light and certain material results in a visible effect  known as </a:t>
            </a:r>
            <a:r>
              <a:rPr lang="en-US" altLang="en-US" sz="2800" b="1" dirty="0" smtClean="0">
                <a:solidFill>
                  <a:srgbClr val="FF0000"/>
                </a:solidFill>
                <a:latin typeface="Times New Roman" panose="02020603050405020304" pitchFamily="18" charset="0"/>
              </a:rPr>
              <a:t>photoluminescence</a:t>
            </a:r>
            <a:r>
              <a:rPr lang="en-US" altLang="en-US" sz="2800" dirty="0" smtClean="0">
                <a:latin typeface="Times New Roman" panose="02020603050405020304" pitchFamily="18" charset="0"/>
              </a:rPr>
              <a:t>.</a:t>
            </a:r>
          </a:p>
          <a:p>
            <a:pPr eaLnBrk="1" hangingPunct="1"/>
            <a:endParaRPr lang="en-US" altLang="en-US" sz="2800" dirty="0" smtClean="0">
              <a:latin typeface="Times New Roman" panose="02020603050405020304" pitchFamily="18" charset="0"/>
            </a:endParaRPr>
          </a:p>
          <a:p>
            <a:pPr eaLnBrk="1" hangingPunct="1"/>
            <a:r>
              <a:rPr lang="en-US" altLang="en-US" sz="2800" dirty="0" smtClean="0">
                <a:latin typeface="Times New Roman" panose="02020603050405020304" pitchFamily="18" charset="0"/>
              </a:rPr>
              <a:t>The emission of light involves the transition of atoms or molecules of a material from an excited state  to ground state. </a:t>
            </a:r>
            <a:r>
              <a:rPr lang="en-US" altLang="en-US" sz="2800" b="1" dirty="0" smtClean="0">
                <a:solidFill>
                  <a:srgbClr val="FF0000"/>
                </a:solidFill>
                <a:latin typeface="Times New Roman" panose="02020603050405020304" pitchFamily="18" charset="0"/>
              </a:rPr>
              <a:t>The excess energy is released in the form of light. The radiation can cover UV, visible and IR ranges. </a:t>
            </a:r>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228600"/>
            <a:ext cx="8305800" cy="792163"/>
          </a:xfrm>
        </p:spPr>
        <p:txBody>
          <a:bodyPr/>
          <a:lstStyle/>
          <a:p>
            <a:pPr algn="ctr" eaLnBrk="1" hangingPunct="1"/>
            <a:r>
              <a:rPr lang="en-US" altLang="en-US" b="1" smtClean="0">
                <a:solidFill>
                  <a:schemeClr val="tx1"/>
                </a:solidFill>
                <a:latin typeface="Times New Roman" panose="02020603050405020304" pitchFamily="18" charset="0"/>
                <a:cs typeface="Times New Roman" panose="02020603050405020304" pitchFamily="18" charset="0"/>
              </a:rPr>
              <a:t>Energy states in a molecule</a:t>
            </a:r>
          </a:p>
        </p:txBody>
      </p:sp>
      <p:sp>
        <p:nvSpPr>
          <p:cNvPr id="3" name="Slide Number Placeholder 2"/>
          <p:cNvSpPr>
            <a:spLocks noGrp="1"/>
          </p:cNvSpPr>
          <p:nvPr>
            <p:ph type="sldNum" sz="quarter" idx="12"/>
          </p:nvPr>
        </p:nvSpPr>
        <p:spPr/>
        <p:txBody>
          <a:bodyPr/>
          <a:lstStyle/>
          <a:p>
            <a:pPr>
              <a:defRPr/>
            </a:pPr>
            <a:fld id="{989E90AB-5DC2-407D-A8E6-3E9DC27C382A}" type="slidenum">
              <a:rPr lang="en-US"/>
              <a:pPr>
                <a:defRPr/>
              </a:pPr>
              <a:t>18</a:t>
            </a:fld>
            <a:endParaRPr lang="en-US"/>
          </a:p>
        </p:txBody>
      </p:sp>
      <p:sp>
        <p:nvSpPr>
          <p:cNvPr id="31748" name="Content Placeholder 3"/>
          <p:cNvSpPr>
            <a:spLocks noGrp="1"/>
          </p:cNvSpPr>
          <p:nvPr>
            <p:ph sz="quarter" idx="1"/>
          </p:nvPr>
        </p:nvSpPr>
        <p:spPr>
          <a:xfrm>
            <a:off x="381000" y="1295400"/>
            <a:ext cx="8382000" cy="4572000"/>
          </a:xfrm>
        </p:spPr>
        <p:txBody>
          <a:bodyPr/>
          <a:lstStyle/>
          <a:p>
            <a:pPr eaLnBrk="1" hangingPunct="1"/>
            <a:r>
              <a:rPr lang="en-US" altLang="en-US" sz="2800" smtClean="0">
                <a:latin typeface="Times New Roman" panose="02020603050405020304" pitchFamily="18" charset="0"/>
                <a:cs typeface="Times New Roman" panose="02020603050405020304" pitchFamily="18" charset="0"/>
              </a:rPr>
              <a:t>Energy states of a molecule are composed of  </a:t>
            </a:r>
            <a:r>
              <a:rPr lang="en-US" altLang="en-US" sz="2800" b="1" smtClean="0">
                <a:solidFill>
                  <a:srgbClr val="FF0000"/>
                </a:solidFill>
                <a:latin typeface="Times New Roman" panose="02020603050405020304" pitchFamily="18" charset="0"/>
                <a:cs typeface="Times New Roman" panose="02020603050405020304" pitchFamily="18" charset="0"/>
              </a:rPr>
              <a:t>electronic, vibration and rotation</a:t>
            </a:r>
            <a:r>
              <a:rPr lang="en-US" altLang="en-US" sz="2800" smtClean="0">
                <a:latin typeface="Times New Roman" panose="02020603050405020304" pitchFamily="18" charset="0"/>
                <a:cs typeface="Times New Roman" panose="02020603050405020304" pitchFamily="18" charset="0"/>
              </a:rPr>
              <a:t>.</a:t>
            </a:r>
          </a:p>
          <a:p>
            <a:pPr eaLnBrk="1" hangingPunct="1"/>
            <a:endParaRPr lang="en-US" altLang="en-US" sz="2800" smtClean="0">
              <a:latin typeface="Times New Roman" panose="02020603050405020304" pitchFamily="18" charset="0"/>
              <a:cs typeface="Times New Roman" panose="02020603050405020304" pitchFamily="18" charset="0"/>
            </a:endParaRPr>
          </a:p>
          <a:p>
            <a:pPr eaLnBrk="1" hangingPunct="1"/>
            <a:r>
              <a:rPr lang="en-US" altLang="en-US" sz="2800" smtClean="0">
                <a:latin typeface="Times New Roman" panose="02020603050405020304" pitchFamily="18" charset="0"/>
                <a:cs typeface="Times New Roman" panose="02020603050405020304" pitchFamily="18" charset="0"/>
              </a:rPr>
              <a:t>The electrons in atoms and molecules can move between different energy states by either </a:t>
            </a:r>
            <a:r>
              <a:rPr lang="en-US" altLang="en-US" sz="2800" b="1" smtClean="0">
                <a:solidFill>
                  <a:srgbClr val="FF0000"/>
                </a:solidFill>
                <a:latin typeface="Times New Roman" panose="02020603050405020304" pitchFamily="18" charset="0"/>
                <a:cs typeface="Times New Roman" panose="02020603050405020304" pitchFamily="18" charset="0"/>
              </a:rPr>
              <a:t>absorbing energy </a:t>
            </a:r>
            <a:r>
              <a:rPr lang="en-US" altLang="en-US" sz="2800" smtClean="0">
                <a:latin typeface="Times New Roman" panose="02020603050405020304" pitchFamily="18" charset="0"/>
                <a:cs typeface="Times New Roman" panose="02020603050405020304" pitchFamily="18" charset="0"/>
              </a:rPr>
              <a:t>(moving to a higher energy state) or </a:t>
            </a:r>
            <a:r>
              <a:rPr lang="en-US" altLang="en-US" sz="2800" b="1" smtClean="0">
                <a:solidFill>
                  <a:srgbClr val="FF0000"/>
                </a:solidFill>
                <a:latin typeface="Times New Roman" panose="02020603050405020304" pitchFamily="18" charset="0"/>
                <a:cs typeface="Times New Roman" panose="02020603050405020304" pitchFamily="18" charset="0"/>
              </a:rPr>
              <a:t>emitting energy </a:t>
            </a:r>
            <a:r>
              <a:rPr lang="en-US" altLang="en-US" sz="2800" smtClean="0">
                <a:latin typeface="Times New Roman" panose="02020603050405020304" pitchFamily="18" charset="0"/>
                <a:cs typeface="Times New Roman" panose="02020603050405020304" pitchFamily="18" charset="0"/>
              </a:rPr>
              <a:t>(moving to the lower energy state).</a:t>
            </a:r>
          </a:p>
          <a:p>
            <a:pPr eaLnBrk="1" hangingPunct="1"/>
            <a:endParaRPr lang="en-US" altLang="en-US" sz="2800" smtClean="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endParaRPr lang="en-US" altLang="en-US" sz="28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fontScale="90000"/>
          </a:bodyPr>
          <a:lstStyle/>
          <a:p>
            <a:pPr eaLnBrk="1" fontAlgn="auto" hangingPunct="1">
              <a:spcAft>
                <a:spcPts val="0"/>
              </a:spcAft>
              <a:defRPr/>
            </a:pPr>
            <a:r>
              <a:rPr lang="en-US" b="1" dirty="0" smtClean="0">
                <a:solidFill>
                  <a:schemeClr val="tx1"/>
                </a:solidFill>
                <a:latin typeface="Times New Roman" pitchFamily="18" charset="0"/>
                <a:cs typeface="Times New Roman" pitchFamily="18" charset="0"/>
              </a:rPr>
              <a:t>A more complicated of molecular energy diagram</a:t>
            </a:r>
            <a:endParaRPr lang="en-US" b="1" dirty="0">
              <a:solidFill>
                <a:schemeClr val="tx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50258A6-4D18-4CD1-B52C-84C7C5BDF8E1}" type="slidenum">
              <a:rPr lang="en-US"/>
              <a:pPr>
                <a:defRPr/>
              </a:pPr>
              <a:t>19</a:t>
            </a:fld>
            <a:endParaRPr lang="en-US"/>
          </a:p>
        </p:txBody>
      </p:sp>
      <p:sp>
        <p:nvSpPr>
          <p:cNvPr id="32772" name="Content Placeholder 3"/>
          <p:cNvSpPr>
            <a:spLocks noGrp="1"/>
          </p:cNvSpPr>
          <p:nvPr>
            <p:ph sz="quarter" idx="1"/>
          </p:nvPr>
        </p:nvSpPr>
        <p:spPr>
          <a:xfrm>
            <a:off x="4648200" y="762000"/>
            <a:ext cx="4495800" cy="4572000"/>
          </a:xfrm>
        </p:spPr>
        <p:txBody>
          <a:bodyPr/>
          <a:lstStyle/>
          <a:p>
            <a:pPr eaLnBrk="1" hangingPunct="1"/>
            <a:r>
              <a:rPr lang="en-US" altLang="en-US" sz="2800" smtClean="0">
                <a:latin typeface="Times New Roman" panose="02020603050405020304" pitchFamily="18" charset="0"/>
                <a:cs typeface="Times New Roman" panose="02020603050405020304" pitchFamily="18" charset="0"/>
              </a:rPr>
              <a:t>Schematic representation of electronic, vibrational, and rotational energy levels.</a:t>
            </a:r>
          </a:p>
          <a:p>
            <a:pPr eaLnBrk="1" hangingPunct="1"/>
            <a:endParaRPr lang="en-US" altLang="en-US" sz="2800" smtClean="0">
              <a:latin typeface="Times New Roman" panose="02020603050405020304" pitchFamily="18" charset="0"/>
              <a:cs typeface="Times New Roman" panose="02020603050405020304" pitchFamily="18" charset="0"/>
            </a:endParaRPr>
          </a:p>
          <a:p>
            <a:pPr eaLnBrk="1" hangingPunct="1"/>
            <a:r>
              <a:rPr lang="en-US" altLang="en-US" sz="2800" smtClean="0">
                <a:latin typeface="Times New Roman" panose="02020603050405020304" pitchFamily="18" charset="0"/>
                <a:cs typeface="Times New Roman" panose="02020603050405020304" pitchFamily="18" charset="0"/>
              </a:rPr>
              <a:t>The transitions between electronic states can produce radiation in UV and visible range.</a:t>
            </a:r>
          </a:p>
          <a:p>
            <a:pPr eaLnBrk="1" hangingPunct="1"/>
            <a:endParaRPr lang="en-US" altLang="en-US" sz="2800" smtClean="0">
              <a:latin typeface="Times New Roman" panose="02020603050405020304" pitchFamily="18" charset="0"/>
              <a:cs typeface="Times New Roman" panose="02020603050405020304" pitchFamily="18" charset="0"/>
            </a:endParaRPr>
          </a:p>
          <a:p>
            <a:pPr eaLnBrk="1" hangingPunct="1"/>
            <a:r>
              <a:rPr lang="en-US" altLang="en-US" sz="2800" smtClean="0">
                <a:latin typeface="Times New Roman" panose="02020603050405020304" pitchFamily="18" charset="0"/>
                <a:cs typeface="Times New Roman" panose="02020603050405020304" pitchFamily="18" charset="0"/>
              </a:rPr>
              <a:t>The transitions between vibrational stats can produce radiation in the infrared range.</a:t>
            </a:r>
          </a:p>
          <a:p>
            <a:pPr eaLnBrk="1" hangingPunct="1"/>
            <a:endParaRPr lang="en-US" altLang="en-US" sz="2800" smtClean="0">
              <a:latin typeface="Times New Roman" panose="02020603050405020304" pitchFamily="18" charset="0"/>
              <a:cs typeface="Times New Roman" panose="02020603050405020304" pitchFamily="18" charset="0"/>
            </a:endParaRPr>
          </a:p>
          <a:p>
            <a:pPr eaLnBrk="1" hangingPunct="1"/>
            <a:endParaRPr lang="en-US" altLang="en-US" sz="2800" smtClean="0">
              <a:latin typeface="Times New Roman" panose="02020603050405020304" pitchFamily="18" charset="0"/>
              <a:cs typeface="Times New Roman" panose="02020603050405020304" pitchFamily="18" charset="0"/>
            </a:endParaRPr>
          </a:p>
        </p:txBody>
      </p:sp>
      <p:pic>
        <p:nvPicPr>
          <p:cNvPr id="32773" name="Picture 2" descr="http://www.organicchemistry.com/wp-content/uploads/BPOCchapter9-9A-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43465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52400"/>
            <a:ext cx="7772400" cy="838200"/>
          </a:xfrm>
        </p:spPr>
        <p:txBody>
          <a:bodyPr/>
          <a:lstStyle/>
          <a:p>
            <a:pPr eaLnBrk="1" hangingPunct="1"/>
            <a:r>
              <a:rPr lang="en-US" altLang="en-US" b="1" smtClean="0">
                <a:solidFill>
                  <a:schemeClr val="tx1"/>
                </a:solidFill>
                <a:latin typeface="Times New Roman" panose="02020603050405020304" pitchFamily="18" charset="0"/>
                <a:cs typeface="Times New Roman" panose="02020603050405020304" pitchFamily="18" charset="0"/>
              </a:rPr>
              <a:t>Outline</a:t>
            </a:r>
          </a:p>
        </p:txBody>
      </p:sp>
      <p:sp>
        <p:nvSpPr>
          <p:cNvPr id="3" name="Slide Number Placeholder 2"/>
          <p:cNvSpPr>
            <a:spLocks noGrp="1"/>
          </p:cNvSpPr>
          <p:nvPr>
            <p:ph type="sldNum" sz="quarter" idx="12"/>
          </p:nvPr>
        </p:nvSpPr>
        <p:spPr/>
        <p:txBody>
          <a:bodyPr/>
          <a:lstStyle/>
          <a:p>
            <a:pPr>
              <a:defRPr/>
            </a:pPr>
            <a:fld id="{94B70E2E-B71E-4954-9202-61868D9FFB43}" type="slidenum">
              <a:rPr lang="en-US"/>
              <a:pPr>
                <a:defRPr/>
              </a:pPr>
              <a:t>2</a:t>
            </a:fld>
            <a:endParaRPr lang="en-US"/>
          </a:p>
        </p:txBody>
      </p:sp>
      <p:sp>
        <p:nvSpPr>
          <p:cNvPr id="8196" name="Content Placeholder 3"/>
          <p:cNvSpPr>
            <a:spLocks noGrp="1"/>
          </p:cNvSpPr>
          <p:nvPr>
            <p:ph sz="quarter" idx="1"/>
          </p:nvPr>
        </p:nvSpPr>
        <p:spPr>
          <a:xfrm>
            <a:off x="152400" y="990600"/>
            <a:ext cx="8991600" cy="4572000"/>
          </a:xfrm>
        </p:spPr>
        <p:txBody>
          <a:bodyPr/>
          <a:lstStyle/>
          <a:p>
            <a:pPr eaLnBrk="1" hangingPunct="1"/>
            <a:r>
              <a:rPr lang="en-US" altLang="en-US" sz="2800" b="1" smtClean="0">
                <a:latin typeface="Times New Roman" panose="02020603050405020304" pitchFamily="18" charset="0"/>
                <a:cs typeface="Times New Roman" panose="02020603050405020304" pitchFamily="18" charset="0"/>
              </a:rPr>
              <a:t>Introduction</a:t>
            </a:r>
            <a:endParaRPr lang="th-TH" altLang="en-US" sz="2800" b="1" smtClean="0">
              <a:latin typeface="Times New Roman" panose="02020603050405020304" pitchFamily="18" charset="0"/>
            </a:endParaRPr>
          </a:p>
          <a:p>
            <a:pPr eaLnBrk="1" hangingPunct="1"/>
            <a:r>
              <a:rPr lang="en-US" altLang="en-US" sz="2800" b="1" smtClean="0">
                <a:latin typeface="Times New Roman" panose="02020603050405020304" pitchFamily="18" charset="0"/>
                <a:cs typeface="Times New Roman" panose="02020603050405020304" pitchFamily="18" charset="0"/>
              </a:rPr>
              <a:t>Review of principles of light wave</a:t>
            </a:r>
            <a:endParaRPr lang="th-TH" altLang="en-US" sz="2800" b="1" smtClean="0">
              <a:latin typeface="Times New Roman" panose="02020603050405020304" pitchFamily="18" charset="0"/>
            </a:endParaRPr>
          </a:p>
          <a:p>
            <a:pPr eaLnBrk="1" hangingPunct="1">
              <a:buFont typeface="Wingdings 2" panose="05020102010507070707" pitchFamily="18" charset="2"/>
              <a:buNone/>
            </a:pPr>
            <a:r>
              <a:rPr lang="th-TH" altLang="en-US" sz="2800" smtClean="0">
                <a:latin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Electromagnetic spectrum</a:t>
            </a:r>
            <a:r>
              <a:rPr lang="th-TH" altLang="en-US" sz="2800" b="1" smtClean="0">
                <a:latin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ultraviolet, visible and</a:t>
            </a:r>
            <a:r>
              <a:rPr lang="th-TH" altLang="en-US" sz="2800" smtClean="0">
                <a:latin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infrared</a:t>
            </a:r>
            <a:endParaRPr lang="th-TH" altLang="en-US" sz="2800" smtClean="0">
              <a:latin typeface="Times New Roman" panose="02020603050405020304" pitchFamily="18" charset="0"/>
            </a:endParaRPr>
          </a:p>
          <a:p>
            <a:pPr eaLnBrk="1" hangingPunct="1">
              <a:buFont typeface="Wingdings 2" panose="05020102010507070707" pitchFamily="18" charset="2"/>
              <a:buNone/>
            </a:pPr>
            <a:r>
              <a:rPr lang="th-TH" altLang="en-US" sz="2800" smtClean="0">
                <a:latin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Interaction of light and matter</a:t>
            </a:r>
            <a:r>
              <a:rPr lang="th-TH" altLang="en-US" sz="2800" b="1" smtClean="0">
                <a:latin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  reflection, luminescence and scattering</a:t>
            </a:r>
          </a:p>
          <a:p>
            <a:pPr eaLnBrk="1" hangingPunct="1">
              <a:buFont typeface="Wingdings 2" panose="05020102010507070707" pitchFamily="18" charset="2"/>
              <a:buNone/>
            </a:pPr>
            <a:r>
              <a:rPr lang="en-US" altLang="en-US" sz="2800" smtClean="0">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Forensic light sources </a:t>
            </a:r>
            <a:r>
              <a:rPr lang="en-US" altLang="en-US" sz="2800" smtClean="0">
                <a:latin typeface="Times New Roman" panose="02020603050405020304" pitchFamily="18" charset="0"/>
                <a:cs typeface="Times New Roman" panose="02020603050405020304" pitchFamily="18" charset="0"/>
              </a:rPr>
              <a:t>: Alternative light source </a:t>
            </a:r>
          </a:p>
          <a:p>
            <a:pPr eaLnBrk="1" hangingPunct="1"/>
            <a:r>
              <a:rPr lang="en-US" altLang="en-US" sz="2800" b="1" smtClean="0">
                <a:latin typeface="Times New Roman" panose="02020603050405020304" pitchFamily="18" charset="0"/>
                <a:cs typeface="Times New Roman" panose="02020603050405020304" pitchFamily="18" charset="0"/>
              </a:rPr>
              <a:t>Light wave applications  </a:t>
            </a:r>
            <a:r>
              <a:rPr lang="en-US" altLang="en-US" sz="2800" smtClean="0">
                <a:latin typeface="Times New Roman" panose="02020603050405020304" pitchFamily="18" charset="0"/>
                <a:cs typeface="Times New Roman" panose="02020603050405020304" pitchFamily="18" charset="0"/>
              </a:rPr>
              <a:t>: </a:t>
            </a:r>
          </a:p>
          <a:p>
            <a:pPr eaLnBrk="1" hangingPunct="1"/>
            <a:endParaRPr lang="th-TH" altLang="en-US" sz="2800" smtClean="0">
              <a:latin typeface="Times New Roman" panose="02020603050405020304" pitchFamily="18" charset="0"/>
            </a:endParaRPr>
          </a:p>
          <a:p>
            <a:pPr eaLnBrk="1" hangingPunct="1"/>
            <a:endParaRPr lang="th-TH" altLang="en-US" sz="2800" smtClean="0">
              <a:latin typeface="Times New Roman" panose="02020603050405020304" pitchFamily="18" charset="0"/>
            </a:endParaRPr>
          </a:p>
          <a:p>
            <a:pPr eaLnBrk="1" hangingPunct="1">
              <a:buFont typeface="Wingdings 2" panose="05020102010507070707" pitchFamily="18" charset="2"/>
              <a:buNone/>
            </a:pPr>
            <a:endParaRPr lang="th-TH" altLang="en-US" sz="2800" smtClean="0">
              <a:latin typeface="Times New Roman" panose="02020603050405020304" pitchFamily="18" charset="0"/>
            </a:endParaRPr>
          </a:p>
          <a:p>
            <a:pPr eaLnBrk="1" hangingPunct="1">
              <a:buFont typeface="Wingdings 2" panose="05020102010507070707" pitchFamily="18" charset="2"/>
              <a:buNone/>
            </a:pPr>
            <a:endParaRPr lang="en-US" altLang="en-US" sz="28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40264E-E618-412D-B162-744412A8A3F6}" type="slidenum">
              <a:rPr lang="en-US"/>
              <a:pPr>
                <a:defRPr/>
              </a:pPr>
              <a:t>20</a:t>
            </a:fld>
            <a:endParaRPr lang="th-TH"/>
          </a:p>
        </p:txBody>
      </p:sp>
      <p:sp>
        <p:nvSpPr>
          <p:cNvPr id="34819" name="Rectangle 2"/>
          <p:cNvSpPr>
            <a:spLocks noGrp="1" noChangeArrowheads="1"/>
          </p:cNvSpPr>
          <p:nvPr>
            <p:ph type="title"/>
          </p:nvPr>
        </p:nvSpPr>
        <p:spPr>
          <a:xfrm>
            <a:off x="914400" y="274638"/>
            <a:ext cx="7772400" cy="868362"/>
          </a:xfrm>
        </p:spPr>
        <p:txBody>
          <a:bodyPr/>
          <a:lstStyle/>
          <a:p>
            <a:pPr algn="ctr" eaLnBrk="1" hangingPunct="1"/>
            <a:r>
              <a:rPr lang="en-US" altLang="en-US" b="1" smtClean="0">
                <a:solidFill>
                  <a:schemeClr val="tx1"/>
                </a:solidFill>
                <a:latin typeface="Times New Roman" panose="02020603050405020304" pitchFamily="18" charset="0"/>
              </a:rPr>
              <a:t>Fluorescence</a:t>
            </a:r>
            <a:endParaRPr lang="th-TH" altLang="en-US" b="1" smtClean="0">
              <a:solidFill>
                <a:schemeClr val="tx1"/>
              </a:solidFill>
              <a:latin typeface="Times New Roman" panose="02020603050405020304" pitchFamily="18" charset="0"/>
            </a:endParaRPr>
          </a:p>
        </p:txBody>
      </p:sp>
      <p:sp>
        <p:nvSpPr>
          <p:cNvPr id="34820" name="Rectangle 3"/>
          <p:cNvSpPr>
            <a:spLocks noGrp="1" noChangeArrowheads="1"/>
          </p:cNvSpPr>
          <p:nvPr>
            <p:ph type="body" idx="1"/>
          </p:nvPr>
        </p:nvSpPr>
        <p:spPr>
          <a:xfrm>
            <a:off x="228600" y="1447800"/>
            <a:ext cx="8458200" cy="4572000"/>
          </a:xfrm>
        </p:spPr>
        <p:txBody>
          <a:bodyPr/>
          <a:lstStyle/>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Fluorescent emission in </a:t>
            </a:r>
            <a:r>
              <a:rPr lang="en-US" altLang="en-US" sz="2800" b="1" smtClean="0">
                <a:solidFill>
                  <a:srgbClr val="FF0000"/>
                </a:solidFill>
                <a:latin typeface="Times New Roman" panose="02020603050405020304" pitchFamily="18" charset="0"/>
                <a:cs typeface="Times New Roman" panose="02020603050405020304" pitchFamily="18" charset="0"/>
              </a:rPr>
              <a:t>atoms</a:t>
            </a:r>
            <a:r>
              <a:rPr lang="en-US" altLang="en-US" sz="2800" smtClean="0">
                <a:latin typeface="Times New Roman" panose="02020603050405020304" pitchFamily="18" charset="0"/>
                <a:cs typeface="Times New Roman" panose="02020603050405020304" pitchFamily="18" charset="0"/>
              </a:rPr>
              <a:t> : energy of emitted photon is exactly the same as the energy of absorbed photon. This process is called </a:t>
            </a:r>
            <a:r>
              <a:rPr lang="en-US" altLang="en-US" sz="2800" u="sng" smtClean="0">
                <a:latin typeface="Times New Roman" panose="02020603050405020304" pitchFamily="18" charset="0"/>
                <a:cs typeface="Times New Roman" panose="02020603050405020304" pitchFamily="18" charset="0"/>
              </a:rPr>
              <a:t>resonant fluorescent emission</a:t>
            </a:r>
            <a:r>
              <a:rPr lang="en-US" altLang="en-US" sz="2800" smtClean="0">
                <a:latin typeface="Times New Roman" panose="02020603050405020304" pitchFamily="18" charset="0"/>
                <a:cs typeface="Times New Roman" panose="02020603050405020304" pitchFamily="18" charset="0"/>
              </a:rPr>
              <a:t>.</a:t>
            </a:r>
          </a:p>
          <a:p>
            <a:pPr eaLnBrk="1" hangingPunct="1">
              <a:lnSpc>
                <a:spcPct val="90000"/>
              </a:lnSpc>
            </a:pPr>
            <a:endParaRPr lang="en-US" altLang="en-US" sz="2800" smtClean="0">
              <a:latin typeface="Times New Roman" panose="02020603050405020304" pitchFamily="18" charset="0"/>
              <a:cs typeface="Times New Roman" panose="02020603050405020304" pitchFamily="18" charset="0"/>
            </a:endParaRPr>
          </a:p>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Fluorescent emission in </a:t>
            </a:r>
            <a:r>
              <a:rPr lang="en-US" altLang="en-US" sz="2800" b="1" smtClean="0">
                <a:solidFill>
                  <a:srgbClr val="FF0000"/>
                </a:solidFill>
                <a:latin typeface="Times New Roman" panose="02020603050405020304" pitchFamily="18" charset="0"/>
                <a:cs typeface="Times New Roman" panose="02020603050405020304" pitchFamily="18" charset="0"/>
              </a:rPr>
              <a:t>molecules</a:t>
            </a:r>
            <a:r>
              <a:rPr lang="en-US" altLang="en-US" sz="2800" smtClean="0">
                <a:latin typeface="Times New Roman" panose="02020603050405020304" pitchFamily="18" charset="0"/>
                <a:cs typeface="Times New Roman" panose="02020603050405020304" pitchFamily="18" charset="0"/>
              </a:rPr>
              <a:t> : energy of emitted photon is less than the energy of absorbed photon due to non-radiant loss .</a:t>
            </a:r>
            <a:r>
              <a:rPr lang="th-TH" altLang="en-US" sz="2800" smtClean="0">
                <a:latin typeface="Times New Roman" panose="02020603050405020304" pitchFamily="18" charset="0"/>
              </a:rPr>
              <a:t> </a:t>
            </a:r>
            <a:r>
              <a:rPr lang="en-US" altLang="en-US" sz="2800" smtClean="0">
                <a:latin typeface="Times New Roman" panose="02020603050405020304" pitchFamily="18" charset="0"/>
                <a:cs typeface="Times New Roman" panose="02020603050405020304" pitchFamily="18" charset="0"/>
              </a:rPr>
              <a:t>This process is call </a:t>
            </a:r>
            <a:r>
              <a:rPr lang="en-US" altLang="en-US" sz="2800" u="sng" smtClean="0">
                <a:latin typeface="Times New Roman" panose="02020603050405020304" pitchFamily="18" charset="0"/>
                <a:cs typeface="Times New Roman" panose="02020603050405020304" pitchFamily="18" charset="0"/>
              </a:rPr>
              <a:t>redshifted fluorescent emission</a:t>
            </a:r>
            <a:r>
              <a:rPr lang="en-US" altLang="en-US" sz="2800" smtClean="0">
                <a:latin typeface="Times New Roman" panose="02020603050405020304" pitchFamily="18" charset="0"/>
                <a:cs typeface="Times New Roman" panose="02020603050405020304" pitchFamily="18" charset="0"/>
              </a:rPr>
              <a:t>; i.e. the re-radiation having a longer wavelength.</a:t>
            </a:r>
            <a:endParaRPr lang="th-TH" altLang="en-US" sz="28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F8FD4BF3-D16A-4550-B17B-7B3DD54F2C38}" type="slidenum">
              <a:rPr lang="en-US"/>
              <a:pPr>
                <a:defRPr/>
              </a:pPr>
              <a:t>21</a:t>
            </a:fld>
            <a:endParaRPr lang="th-TH"/>
          </a:p>
        </p:txBody>
      </p:sp>
      <p:sp>
        <p:nvSpPr>
          <p:cNvPr id="36867" name="Rectangle 4"/>
          <p:cNvSpPr>
            <a:spLocks noGrp="1" noChangeArrowheads="1"/>
          </p:cNvSpPr>
          <p:nvPr>
            <p:ph type="title"/>
          </p:nvPr>
        </p:nvSpPr>
        <p:spPr>
          <a:xfrm>
            <a:off x="323850" y="260350"/>
            <a:ext cx="8229600" cy="1143000"/>
          </a:xfrm>
        </p:spPr>
        <p:txBody>
          <a:bodyPr/>
          <a:lstStyle/>
          <a:p>
            <a:pPr algn="ctr" eaLnBrk="1" hangingPunct="1"/>
            <a:r>
              <a:rPr lang="en-US" altLang="en-US" b="1" smtClean="0">
                <a:solidFill>
                  <a:schemeClr val="tx1"/>
                </a:solidFill>
                <a:latin typeface="Times New Roman" panose="02020603050405020304" pitchFamily="18" charset="0"/>
              </a:rPr>
              <a:t>Fluorescence diagrams</a:t>
            </a:r>
            <a:br>
              <a:rPr lang="en-US" altLang="en-US" b="1" smtClean="0">
                <a:solidFill>
                  <a:schemeClr val="tx1"/>
                </a:solidFill>
                <a:latin typeface="Times New Roman" panose="02020603050405020304" pitchFamily="18" charset="0"/>
              </a:rPr>
            </a:br>
            <a:r>
              <a:rPr lang="en-US" altLang="en-US" b="1" smtClean="0">
                <a:solidFill>
                  <a:schemeClr val="tx1"/>
                </a:solidFill>
                <a:latin typeface="Times New Roman" panose="02020603050405020304" pitchFamily="18" charset="0"/>
              </a:rPr>
              <a:t>(simplified version)</a:t>
            </a:r>
            <a:endParaRPr lang="th-TH" altLang="en-US" b="1" smtClean="0">
              <a:solidFill>
                <a:schemeClr val="tx1"/>
              </a:solidFill>
              <a:latin typeface="Times New Roman" panose="02020603050405020304" pitchFamily="18" charset="0"/>
            </a:endParaRPr>
          </a:p>
        </p:txBody>
      </p:sp>
      <p:pic>
        <p:nvPicPr>
          <p:cNvPr id="36868" name="Picture 5" descr="fluo1"/>
          <p:cNvPicPr>
            <a:picLocks noChangeAspect="1" noChangeArrowheads="1"/>
          </p:cNvPicPr>
          <p:nvPr/>
        </p:nvPicPr>
        <p:blipFill>
          <a:blip r:embed="rId3">
            <a:lum bright="-4000" contrast="42000"/>
            <a:extLst>
              <a:ext uri="{28A0092B-C50C-407E-A947-70E740481C1C}">
                <a14:useLocalDpi xmlns:a14="http://schemas.microsoft.com/office/drawing/2010/main" val="0"/>
              </a:ext>
            </a:extLst>
          </a:blip>
          <a:srcRect/>
          <a:stretch>
            <a:fillRect/>
          </a:stretch>
        </p:blipFill>
        <p:spPr bwMode="auto">
          <a:xfrm>
            <a:off x="539750" y="1628775"/>
            <a:ext cx="7848600" cy="404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6"/>
          <p:cNvSpPr txBox="1">
            <a:spLocks noChangeArrowheads="1"/>
          </p:cNvSpPr>
          <p:nvPr/>
        </p:nvSpPr>
        <p:spPr bwMode="auto">
          <a:xfrm>
            <a:off x="684213" y="5373688"/>
            <a:ext cx="3457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spcBef>
                <a:spcPct val="50000"/>
              </a:spcBef>
            </a:pPr>
            <a:r>
              <a:rPr lang="en-US" altLang="en-US">
                <a:latin typeface="Times New Roman" panose="02020603050405020304" pitchFamily="18" charset="0"/>
              </a:rPr>
              <a:t>Energy levels in atoms</a:t>
            </a:r>
            <a:endParaRPr lang="th-TH" altLang="en-US">
              <a:latin typeface="Times New Roman" panose="02020603050405020304" pitchFamily="18" charset="0"/>
            </a:endParaRPr>
          </a:p>
        </p:txBody>
      </p:sp>
      <p:sp>
        <p:nvSpPr>
          <p:cNvPr id="36870" name="Text Box 7"/>
          <p:cNvSpPr txBox="1">
            <a:spLocks noChangeArrowheads="1"/>
          </p:cNvSpPr>
          <p:nvPr/>
        </p:nvSpPr>
        <p:spPr bwMode="auto">
          <a:xfrm>
            <a:off x="4572000" y="5373688"/>
            <a:ext cx="4176713"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spcBef>
                <a:spcPct val="50000"/>
              </a:spcBef>
            </a:pPr>
            <a:r>
              <a:rPr lang="en-US" altLang="en-US">
                <a:latin typeface="Times New Roman" panose="02020603050405020304" pitchFamily="18" charset="0"/>
              </a:rPr>
              <a:t>Energy levels in molecules</a:t>
            </a:r>
            <a:endParaRPr lang="th-TH" altLang="en-US">
              <a:latin typeface="Times New Roman" panose="02020603050405020304" pitchFamily="18" charset="0"/>
            </a:endParaRPr>
          </a:p>
        </p:txBody>
      </p:sp>
      <p:grpSp>
        <p:nvGrpSpPr>
          <p:cNvPr id="2" name="Group 14"/>
          <p:cNvGrpSpPr>
            <a:grpSpLocks/>
          </p:cNvGrpSpPr>
          <p:nvPr/>
        </p:nvGrpSpPr>
        <p:grpSpPr bwMode="auto">
          <a:xfrm>
            <a:off x="5724525" y="2997200"/>
            <a:ext cx="3168650" cy="1311275"/>
            <a:chOff x="3606" y="1888"/>
            <a:chExt cx="1996" cy="826"/>
          </a:xfrm>
        </p:grpSpPr>
        <p:sp>
          <p:nvSpPr>
            <p:cNvPr id="36873" name="Text Box 8"/>
            <p:cNvSpPr txBox="1">
              <a:spLocks noChangeArrowheads="1"/>
            </p:cNvSpPr>
            <p:nvPr/>
          </p:nvSpPr>
          <p:spPr bwMode="auto">
            <a:xfrm>
              <a:off x="4604" y="1888"/>
              <a:ext cx="998" cy="8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sz="2000">
                  <a:latin typeface="Times New Roman" panose="02020603050405020304" pitchFamily="18" charset="0"/>
                </a:rPr>
                <a:t>Re-radiation with             longer wavelengths</a:t>
              </a:r>
              <a:endParaRPr lang="th-TH" altLang="en-US" sz="2000">
                <a:latin typeface="Times New Roman" panose="02020603050405020304" pitchFamily="18" charset="0"/>
              </a:endParaRPr>
            </a:p>
          </p:txBody>
        </p:sp>
        <p:sp>
          <p:nvSpPr>
            <p:cNvPr id="36874" name="Line 10"/>
            <p:cNvSpPr>
              <a:spLocks noChangeShapeType="1"/>
            </p:cNvSpPr>
            <p:nvPr/>
          </p:nvSpPr>
          <p:spPr bwMode="auto">
            <a:xfrm flipH="1" flipV="1">
              <a:off x="3606" y="2024"/>
              <a:ext cx="998" cy="3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5" name="Line 11"/>
            <p:cNvSpPr>
              <a:spLocks noChangeShapeType="1"/>
            </p:cNvSpPr>
            <p:nvPr/>
          </p:nvSpPr>
          <p:spPr bwMode="auto">
            <a:xfrm flipH="1" flipV="1">
              <a:off x="3923" y="2296"/>
              <a:ext cx="681" cy="4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6" name="Line 13"/>
            <p:cNvSpPr>
              <a:spLocks noChangeShapeType="1"/>
            </p:cNvSpPr>
            <p:nvPr/>
          </p:nvSpPr>
          <p:spPr bwMode="auto">
            <a:xfrm flipH="1">
              <a:off x="4286" y="2341"/>
              <a:ext cx="318" cy="4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6872" name="TextBox 11"/>
          <p:cNvSpPr txBox="1">
            <a:spLocks noChangeArrowheads="1"/>
          </p:cNvSpPr>
          <p:nvPr/>
        </p:nvSpPr>
        <p:spPr bwMode="auto">
          <a:xfrm>
            <a:off x="4419600" y="60198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r>
              <a:rPr lang="en-US" altLang="en-US">
                <a:sym typeface="Symbol" panose="05050102010706020507" pitchFamily="18" charset="2"/>
              </a:rPr>
              <a:t></a:t>
            </a:r>
            <a:r>
              <a:rPr lang="en-US" altLang="en-US" baseline="-25000">
                <a:sym typeface="Symbol" panose="05050102010706020507" pitchFamily="18" charset="2"/>
              </a:rPr>
              <a:t>i</a:t>
            </a:r>
            <a:r>
              <a:rPr lang="en-US" altLang="en-US">
                <a:sym typeface="Symbol" panose="05050102010706020507" pitchFamily="18" charset="2"/>
              </a:rPr>
              <a:t> = vibrational level i</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914400" y="228600"/>
            <a:ext cx="7772400" cy="944563"/>
          </a:xfrm>
        </p:spPr>
        <p:txBody>
          <a:bodyPr/>
          <a:lstStyle/>
          <a:p>
            <a:pPr algn="ctr" eaLnBrk="1" hangingPunct="1"/>
            <a:r>
              <a:rPr lang="en-US" altLang="en-US" b="1" smtClean="0">
                <a:solidFill>
                  <a:schemeClr val="tx1"/>
                </a:solidFill>
                <a:latin typeface="Times New Roman" panose="02020603050405020304" pitchFamily="18" charset="0"/>
                <a:cs typeface="Times New Roman" panose="02020603050405020304" pitchFamily="18" charset="0"/>
              </a:rPr>
              <a:t>Set-up for detecting fluorescence</a:t>
            </a:r>
          </a:p>
        </p:txBody>
      </p:sp>
      <p:sp>
        <p:nvSpPr>
          <p:cNvPr id="3" name="Slide Number Placeholder 2"/>
          <p:cNvSpPr>
            <a:spLocks noGrp="1"/>
          </p:cNvSpPr>
          <p:nvPr>
            <p:ph type="sldNum" sz="quarter" idx="12"/>
          </p:nvPr>
        </p:nvSpPr>
        <p:spPr/>
        <p:txBody>
          <a:bodyPr/>
          <a:lstStyle/>
          <a:p>
            <a:pPr>
              <a:defRPr/>
            </a:pPr>
            <a:fld id="{4BC55691-72CD-47A7-BEB2-8E5CE4E7B796}" type="slidenum">
              <a:rPr lang="en-US"/>
              <a:pPr>
                <a:defRPr/>
              </a:pPr>
              <a:t>22</a:t>
            </a:fld>
            <a:endParaRPr lang="en-US"/>
          </a:p>
        </p:txBody>
      </p:sp>
      <p:pic>
        <p:nvPicPr>
          <p:cNvPr id="38916" name="Picture 2" descr="http://www.olympusmicro.com/primer/lightandcolor/images/fluorooverviewfig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0292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4"/>
          <p:cNvSpPr txBox="1">
            <a:spLocks noChangeArrowheads="1"/>
          </p:cNvSpPr>
          <p:nvPr/>
        </p:nvSpPr>
        <p:spPr bwMode="auto">
          <a:xfrm>
            <a:off x="1295400" y="61722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latin typeface="Times New Roman" panose="02020603050405020304" pitchFamily="18" charset="0"/>
                <a:cs typeface="Times New Roman" panose="02020603050405020304" pitchFamily="18" charset="0"/>
              </a:rPr>
              <a:t>http://www.olympusmicro.com/primer/lightandcolor/fluorointroduction.html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0D70001-2CE3-45B9-B45F-1E845D7FCA4A}" type="slidenum">
              <a:rPr lang="en-US"/>
              <a:pPr>
                <a:defRPr/>
              </a:pPr>
              <a:t>23</a:t>
            </a:fld>
            <a:endParaRPr lang="th-TH"/>
          </a:p>
        </p:txBody>
      </p:sp>
      <p:sp>
        <p:nvSpPr>
          <p:cNvPr id="39939" name="Rectangle 4"/>
          <p:cNvSpPr>
            <a:spLocks noGrp="1" noChangeArrowheads="1"/>
          </p:cNvSpPr>
          <p:nvPr>
            <p:ph type="title"/>
          </p:nvPr>
        </p:nvSpPr>
        <p:spPr>
          <a:xfrm>
            <a:off x="914400" y="0"/>
            <a:ext cx="7772400" cy="944563"/>
          </a:xfrm>
        </p:spPr>
        <p:txBody>
          <a:bodyPr/>
          <a:lstStyle/>
          <a:p>
            <a:pPr algn="ctr" eaLnBrk="1" hangingPunct="1"/>
            <a:r>
              <a:rPr lang="en-US" altLang="en-US" b="1" smtClean="0">
                <a:solidFill>
                  <a:schemeClr val="tx1"/>
                </a:solidFill>
                <a:latin typeface="Times New Roman" panose="02020603050405020304" pitchFamily="18" charset="0"/>
              </a:rPr>
              <a:t>Stokes shift</a:t>
            </a:r>
            <a:endParaRPr lang="th-TH" altLang="en-US" b="1" smtClean="0">
              <a:solidFill>
                <a:schemeClr val="tx1"/>
              </a:solidFill>
              <a:latin typeface="Times New Roman" panose="02020603050405020304" pitchFamily="18" charset="0"/>
            </a:endParaRPr>
          </a:p>
        </p:txBody>
      </p:sp>
      <p:sp>
        <p:nvSpPr>
          <p:cNvPr id="39940" name="Rectangle 5"/>
          <p:cNvSpPr>
            <a:spLocks noGrp="1" noChangeArrowheads="1"/>
          </p:cNvSpPr>
          <p:nvPr>
            <p:ph type="body" idx="1"/>
          </p:nvPr>
        </p:nvSpPr>
        <p:spPr>
          <a:xfrm>
            <a:off x="228600" y="4953000"/>
            <a:ext cx="8686800" cy="1468438"/>
          </a:xfrm>
        </p:spPr>
        <p:txBody>
          <a:bodyPr/>
          <a:lstStyle/>
          <a:p>
            <a:pPr eaLnBrk="1" hangingPunct="1"/>
            <a:r>
              <a:rPr lang="en-US" altLang="en-US" sz="2800" smtClean="0">
                <a:latin typeface="Times New Roman" panose="02020603050405020304" pitchFamily="18" charset="0"/>
              </a:rPr>
              <a:t>The difference (in wavelength or frequency units) between  positions of the band maxima of the absorption and the emission spectra.</a:t>
            </a:r>
            <a:endParaRPr lang="th-TH" altLang="en-US" sz="2800" smtClean="0">
              <a:latin typeface="Times New Roman" panose="02020603050405020304" pitchFamily="18" charset="0"/>
            </a:endParaRPr>
          </a:p>
        </p:txBody>
      </p:sp>
      <p:pic>
        <p:nvPicPr>
          <p:cNvPr id="39941" name="Picture 7"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66800"/>
            <a:ext cx="5184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56DE16E9-3589-4C5E-995E-58BBFAEF9528}" type="slidenum">
              <a:rPr lang="en-US"/>
              <a:pPr>
                <a:defRPr/>
              </a:pPr>
              <a:t>24</a:t>
            </a:fld>
            <a:endParaRPr lang="th-TH"/>
          </a:p>
        </p:txBody>
      </p:sp>
      <p:sp>
        <p:nvSpPr>
          <p:cNvPr id="41987" name="Rectangle 4"/>
          <p:cNvSpPr>
            <a:spLocks noGrp="1" noChangeArrowheads="1"/>
          </p:cNvSpPr>
          <p:nvPr>
            <p:ph type="title"/>
          </p:nvPr>
        </p:nvSpPr>
        <p:spPr>
          <a:xfrm>
            <a:off x="468313" y="0"/>
            <a:ext cx="8229600" cy="1143000"/>
          </a:xfrm>
        </p:spPr>
        <p:txBody>
          <a:bodyPr/>
          <a:lstStyle/>
          <a:p>
            <a:pPr algn="ctr" eaLnBrk="1" hangingPunct="1"/>
            <a:r>
              <a:rPr lang="en-US" altLang="en-US" b="1" smtClean="0">
                <a:solidFill>
                  <a:schemeClr val="tx1"/>
                </a:solidFill>
                <a:latin typeface="Times New Roman" panose="02020603050405020304" pitchFamily="18" charset="0"/>
              </a:rPr>
              <a:t>Fluorescence of common objects</a:t>
            </a:r>
            <a:endParaRPr lang="th-TH" altLang="en-US" b="1" smtClean="0">
              <a:solidFill>
                <a:schemeClr val="tx1"/>
              </a:solidFill>
              <a:latin typeface="Times New Roman" panose="02020603050405020304" pitchFamily="18" charset="0"/>
            </a:endParaRPr>
          </a:p>
        </p:txBody>
      </p:sp>
      <p:pic>
        <p:nvPicPr>
          <p:cNvPr id="41988" name="Picture 5" descr="1230014630557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5027613"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rot="5400000">
            <a:off x="7794625" y="1431926"/>
            <a:ext cx="611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endParaRPr lang="en-US" altLang="en-US"/>
          </a:p>
        </p:txBody>
      </p:sp>
      <p:sp>
        <p:nvSpPr>
          <p:cNvPr id="41990" name="Text Box 7"/>
          <p:cNvSpPr txBox="1">
            <a:spLocks noChangeArrowheads="1"/>
          </p:cNvSpPr>
          <p:nvPr/>
        </p:nvSpPr>
        <p:spPr bwMode="auto">
          <a:xfrm>
            <a:off x="838200" y="6078538"/>
            <a:ext cx="50387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spcBef>
                <a:spcPct val="20000"/>
              </a:spcBef>
            </a:pPr>
            <a:r>
              <a:rPr lang="en-US" altLang="en-US">
                <a:latin typeface="Times New Roman" panose="02020603050405020304" pitchFamily="18" charset="0"/>
              </a:rPr>
              <a:t>http</a:t>
            </a:r>
            <a:r>
              <a:rPr lang="th-TH" altLang="en-US">
                <a:latin typeface="Times New Roman" panose="02020603050405020304" pitchFamily="18" charset="0"/>
              </a:rPr>
              <a:t>://</a:t>
            </a:r>
            <a:r>
              <a:rPr lang="en-US" altLang="en-US">
                <a:latin typeface="Times New Roman" panose="02020603050405020304" pitchFamily="18" charset="0"/>
              </a:rPr>
              <a:t>www</a:t>
            </a:r>
            <a:r>
              <a:rPr lang="th-TH" altLang="en-US">
                <a:latin typeface="Times New Roman" panose="02020603050405020304" pitchFamily="18" charset="0"/>
              </a:rPr>
              <a:t>.</a:t>
            </a:r>
            <a:r>
              <a:rPr lang="en-US" altLang="en-US">
                <a:latin typeface="Times New Roman" panose="02020603050405020304" pitchFamily="18" charset="0"/>
              </a:rPr>
              <a:t>bot</a:t>
            </a:r>
            <a:r>
              <a:rPr lang="th-TH" altLang="en-US">
                <a:latin typeface="Times New Roman" panose="02020603050405020304" pitchFamily="18" charset="0"/>
              </a:rPr>
              <a:t>.</a:t>
            </a:r>
            <a:r>
              <a:rPr lang="en-US" altLang="en-US">
                <a:latin typeface="Times New Roman" panose="02020603050405020304" pitchFamily="18" charset="0"/>
              </a:rPr>
              <a:t>or</a:t>
            </a:r>
            <a:r>
              <a:rPr lang="th-TH" altLang="en-US">
                <a:latin typeface="Times New Roman" panose="02020603050405020304" pitchFamily="18" charset="0"/>
              </a:rPr>
              <a:t>.</a:t>
            </a:r>
            <a:r>
              <a:rPr lang="en-US" altLang="en-US">
                <a:latin typeface="Times New Roman" panose="02020603050405020304" pitchFamily="18" charset="0"/>
              </a:rPr>
              <a:t>th</a:t>
            </a:r>
            <a:endParaRPr lang="th-TH" altLang="en-US">
              <a:latin typeface="Times New Roman" panose="02020603050405020304" pitchFamily="18" charset="0"/>
            </a:endParaRPr>
          </a:p>
          <a:p>
            <a:pPr eaLnBrk="1" hangingPunct="1">
              <a:spcBef>
                <a:spcPct val="50000"/>
              </a:spcBef>
            </a:pPr>
            <a:endParaRPr lang="th-TH" altLang="en-US">
              <a:latin typeface="Times New Roman" panose="02020603050405020304" pitchFamily="18" charset="0"/>
            </a:endParaRPr>
          </a:p>
        </p:txBody>
      </p:sp>
      <p:pic>
        <p:nvPicPr>
          <p:cNvPr id="41991" name="Picture 4" descr="File:RBC Visa U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371600"/>
            <a:ext cx="31670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7"/>
          <p:cNvSpPr txBox="1">
            <a:spLocks noChangeArrowheads="1"/>
          </p:cNvSpPr>
          <p:nvPr/>
        </p:nvSpPr>
        <p:spPr bwMode="auto">
          <a:xfrm>
            <a:off x="5791200" y="3810000"/>
            <a:ext cx="3352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800">
                <a:latin typeface="Times New Roman" panose="02020603050405020304" pitchFamily="18" charset="0"/>
                <a:cs typeface="Times New Roman" panose="02020603050405020304" pitchFamily="18" charset="0"/>
              </a:rPr>
              <a:t>Note :  The fluorescence stops once the  excitation  light is removed.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49325" y="-234950"/>
            <a:ext cx="7772400" cy="1143000"/>
          </a:xfrm>
        </p:spPr>
        <p:txBody>
          <a:bodyPr/>
          <a:lstStyle/>
          <a:p>
            <a:pPr algn="ctr"/>
            <a:r>
              <a:rPr lang="en-US" altLang="en-US" b="1" smtClean="0">
                <a:latin typeface="Times New Roman" panose="02020603050405020304" pitchFamily="18" charset="0"/>
                <a:cs typeface="Times New Roman" panose="02020603050405020304" pitchFamily="18" charset="0"/>
              </a:rPr>
              <a:t>Fluorescence of tonic water</a:t>
            </a:r>
          </a:p>
        </p:txBody>
      </p:sp>
      <p:sp>
        <p:nvSpPr>
          <p:cNvPr id="3" name="Slide Number Placeholder 2"/>
          <p:cNvSpPr>
            <a:spLocks noGrp="1"/>
          </p:cNvSpPr>
          <p:nvPr>
            <p:ph type="sldNum" sz="quarter" idx="12"/>
          </p:nvPr>
        </p:nvSpPr>
        <p:spPr/>
        <p:txBody>
          <a:bodyPr/>
          <a:lstStyle/>
          <a:p>
            <a:pPr>
              <a:defRPr/>
            </a:pPr>
            <a:fld id="{95C239BA-AF10-44E3-9358-75114AA22321}" type="slidenum">
              <a:rPr lang="en-US" smtClean="0"/>
              <a:pPr>
                <a:defRPr/>
              </a:pPr>
              <a:t>25</a:t>
            </a:fld>
            <a:endParaRPr lang="en-US"/>
          </a:p>
        </p:txBody>
      </p:sp>
      <p:pic>
        <p:nvPicPr>
          <p:cNvPr id="44036" name="Picture 2" descr="Quinine"/>
          <p:cNvPicPr>
            <a:picLocks noChangeAspect="1" noChangeArrowheads="1"/>
          </p:cNvPicPr>
          <p:nvPr/>
        </p:nvPicPr>
        <p:blipFill>
          <a:blip r:embed="rId3">
            <a:extLst>
              <a:ext uri="{28A0092B-C50C-407E-A947-70E740481C1C}">
                <a14:useLocalDpi xmlns:a14="http://schemas.microsoft.com/office/drawing/2010/main" val="0"/>
              </a:ext>
            </a:extLst>
          </a:blip>
          <a:srcRect r="50648"/>
          <a:stretch>
            <a:fillRect/>
          </a:stretch>
        </p:blipFill>
        <p:spPr bwMode="auto">
          <a:xfrm>
            <a:off x="4351338" y="1570038"/>
            <a:ext cx="44688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3"/>
          <p:cNvSpPr>
            <a:spLocks noChangeArrowheads="1"/>
          </p:cNvSpPr>
          <p:nvPr/>
        </p:nvSpPr>
        <p:spPr bwMode="auto">
          <a:xfrm>
            <a:off x="5638800" y="6210300"/>
            <a:ext cx="288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a:t>https://www.kutztown.edu/</a:t>
            </a:r>
          </a:p>
        </p:txBody>
      </p:sp>
      <p:pic>
        <p:nvPicPr>
          <p:cNvPr id="44038" name="Picture 4" descr="https://upload.wikimedia.org/wikipedia/commons/thumb/b/b2/Tonic_water_uv.jpg/220px-Tonic_water_u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020763"/>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4"/>
          <p:cNvSpPr txBox="1">
            <a:spLocks noChangeArrowheads="1"/>
          </p:cNvSpPr>
          <p:nvPr/>
        </p:nvSpPr>
        <p:spPr bwMode="auto">
          <a:xfrm>
            <a:off x="584200" y="4567238"/>
            <a:ext cx="434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sz="2000">
                <a:latin typeface="Times New Roman" panose="02020603050405020304" pitchFamily="18" charset="0"/>
                <a:cs typeface="Times New Roman" panose="02020603050405020304" pitchFamily="18" charset="0"/>
              </a:rPr>
              <a:t>Tonic water, in normal light and ultraviolet "black light". The quinine content of tonic water causes it to fluoresce under black light.</a:t>
            </a:r>
          </a:p>
        </p:txBody>
      </p:sp>
      <p:sp>
        <p:nvSpPr>
          <p:cNvPr id="44040" name="Rectangle 5"/>
          <p:cNvSpPr>
            <a:spLocks noChangeArrowheads="1"/>
          </p:cNvSpPr>
          <p:nvPr/>
        </p:nvSpPr>
        <p:spPr bwMode="auto">
          <a:xfrm>
            <a:off x="762000" y="6176963"/>
            <a:ext cx="3589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a:t>https://en.wikipedia.org/wiki/Quinine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altLang="en-US" smtClean="0"/>
          </a:p>
        </p:txBody>
      </p:sp>
      <p:sp>
        <p:nvSpPr>
          <p:cNvPr id="3" name="Slide Number Placeholder 2"/>
          <p:cNvSpPr>
            <a:spLocks noGrp="1"/>
          </p:cNvSpPr>
          <p:nvPr>
            <p:ph type="sldNum" sz="quarter" idx="12"/>
          </p:nvPr>
        </p:nvSpPr>
        <p:spPr/>
        <p:txBody>
          <a:bodyPr/>
          <a:lstStyle/>
          <a:p>
            <a:pPr>
              <a:defRPr/>
            </a:pPr>
            <a:fld id="{E9AEEC9B-AE12-4E12-AD5E-F2F9FEDB3D98}" type="slidenum">
              <a:rPr lang="en-US" smtClean="0"/>
              <a:pPr>
                <a:defRPr/>
              </a:pPr>
              <a:t>26</a:t>
            </a:fld>
            <a:endParaRPr lang="en-US"/>
          </a:p>
        </p:txBody>
      </p:sp>
      <p:pic>
        <p:nvPicPr>
          <p:cNvPr id="460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365125"/>
            <a:ext cx="8964612"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7DC269E4-B336-46E6-BC66-F676CAF79348}" type="slidenum">
              <a:rPr lang="en-US"/>
              <a:pPr>
                <a:defRPr/>
              </a:pPr>
              <a:t>27</a:t>
            </a:fld>
            <a:endParaRPr lang="th-TH"/>
          </a:p>
        </p:txBody>
      </p:sp>
      <p:pic>
        <p:nvPicPr>
          <p:cNvPr id="48131" name="Picture 10" descr="FL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4324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11"/>
          <p:cNvSpPr txBox="1">
            <a:spLocks noChangeArrowheads="1"/>
          </p:cNvSpPr>
          <p:nvPr/>
        </p:nvSpPr>
        <p:spPr bwMode="auto">
          <a:xfrm>
            <a:off x="323850" y="4437063"/>
            <a:ext cx="3743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sz="2000">
                <a:latin typeface="Times New Roman" panose="02020603050405020304" pitchFamily="18" charset="0"/>
              </a:rPr>
              <a:t>Detecting the presence of semen on cloth</a:t>
            </a:r>
            <a:r>
              <a:rPr lang="th-TH" altLang="en-US" sz="2000">
                <a:latin typeface="Times New Roman" panose="02020603050405020304" pitchFamily="18" charset="0"/>
              </a:rPr>
              <a:t> by using near-ultraviolet light. </a:t>
            </a:r>
          </a:p>
        </p:txBody>
      </p:sp>
      <p:sp>
        <p:nvSpPr>
          <p:cNvPr id="8204" name="Rectangle 12"/>
          <p:cNvSpPr>
            <a:spLocks noGrp="1" noChangeArrowheads="1"/>
          </p:cNvSpPr>
          <p:nvPr>
            <p:ph type="title"/>
          </p:nvPr>
        </p:nvSpPr>
        <p:spPr>
          <a:xfrm>
            <a:off x="152400" y="152400"/>
            <a:ext cx="8686800" cy="914400"/>
          </a:xfrm>
        </p:spPr>
        <p:txBody>
          <a:bodyPr>
            <a:normAutofit fontScale="90000"/>
          </a:bodyPr>
          <a:lstStyle/>
          <a:p>
            <a:pPr eaLnBrk="1" fontAlgn="auto" hangingPunct="1">
              <a:spcAft>
                <a:spcPts val="0"/>
              </a:spcAft>
              <a:defRPr/>
            </a:pPr>
            <a:r>
              <a:rPr lang="en-US" sz="3600" b="1" dirty="0">
                <a:latin typeface="Times New Roman" pitchFamily="18" charset="0"/>
              </a:rPr>
              <a:t>Latent evidences : body fluid and </a:t>
            </a:r>
            <a:r>
              <a:rPr lang="en-US" sz="3600" b="1" dirty="0" smtClean="0">
                <a:latin typeface="Times New Roman" pitchFamily="18" charset="0"/>
              </a:rPr>
              <a:t>document</a:t>
            </a:r>
            <a:endParaRPr lang="th-TH" sz="3600" b="1" dirty="0">
              <a:latin typeface="Times New Roman" pitchFamily="18" charset="0"/>
            </a:endParaRPr>
          </a:p>
        </p:txBody>
      </p:sp>
      <p:sp>
        <p:nvSpPr>
          <p:cNvPr id="48134" name="Rectangle 7"/>
          <p:cNvSpPr>
            <a:spLocks noChangeArrowheads="1"/>
          </p:cNvSpPr>
          <p:nvPr/>
        </p:nvSpPr>
        <p:spPr bwMode="auto">
          <a:xfrm>
            <a:off x="4800600" y="4419600"/>
            <a:ext cx="411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000">
                <a:latin typeface="Times New Roman" panose="02020603050405020304" pitchFamily="18" charset="0"/>
                <a:cs typeface="Times New Roman" panose="02020603050405020304" pitchFamily="18" charset="0"/>
              </a:rPr>
              <a:t>A Portugese visa viewed under ultraviolet light . The security feature is often printed on  security documents to deter counterfeiting.</a:t>
            </a:r>
          </a:p>
        </p:txBody>
      </p:sp>
      <p:pic>
        <p:nvPicPr>
          <p:cNvPr id="48135" name="Picture 2" descr="pic-vsc2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978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14400" y="444500"/>
            <a:ext cx="7772400" cy="922338"/>
          </a:xfrm>
        </p:spPr>
        <p:txBody>
          <a:bodyPr>
            <a:normAutofit fontScale="90000"/>
          </a:bodyPr>
          <a:lstStyle/>
          <a:p>
            <a:pPr algn="ctr" eaLnBrk="1" fontAlgn="auto" hangingPunct="1">
              <a:spcAft>
                <a:spcPts val="0"/>
              </a:spcAft>
              <a:defRPr/>
            </a:pPr>
            <a:r>
              <a:rPr lang="en-US" b="1" dirty="0" smtClean="0">
                <a:solidFill>
                  <a:srgbClr val="FF0000"/>
                </a:solidFill>
                <a:latin typeface="Times New Roman" pitchFamily="18" charset="0"/>
              </a:rPr>
              <a:t>Forensic Light source</a:t>
            </a:r>
            <a:br>
              <a:rPr lang="en-US" b="1" dirty="0" smtClean="0">
                <a:solidFill>
                  <a:srgbClr val="FF0000"/>
                </a:solidFill>
                <a:latin typeface="Times New Roman" pitchFamily="18" charset="0"/>
              </a:rPr>
            </a:br>
            <a:r>
              <a:rPr lang="en-US" b="1" dirty="0" smtClean="0">
                <a:solidFill>
                  <a:srgbClr val="FF0000"/>
                </a:solidFill>
                <a:latin typeface="Times New Roman" pitchFamily="18" charset="0"/>
              </a:rPr>
              <a:t>(A</a:t>
            </a:r>
            <a:r>
              <a:rPr lang="en-US" b="1" dirty="0" smtClean="0">
                <a:latin typeface="Times New Roman" pitchFamily="18" charset="0"/>
              </a:rPr>
              <a:t>lternative </a:t>
            </a:r>
            <a:r>
              <a:rPr lang="en-US" b="1" dirty="0">
                <a:solidFill>
                  <a:srgbClr val="FF0000"/>
                </a:solidFill>
                <a:latin typeface="Times New Roman" pitchFamily="18" charset="0"/>
              </a:rPr>
              <a:t>L</a:t>
            </a:r>
            <a:r>
              <a:rPr lang="en-US" b="1" dirty="0">
                <a:latin typeface="Times New Roman" pitchFamily="18" charset="0"/>
              </a:rPr>
              <a:t>ight </a:t>
            </a:r>
            <a:r>
              <a:rPr lang="en-US" b="1" dirty="0" smtClean="0">
                <a:solidFill>
                  <a:srgbClr val="FF0000"/>
                </a:solidFill>
                <a:latin typeface="Times New Roman" pitchFamily="18" charset="0"/>
              </a:rPr>
              <a:t>S</a:t>
            </a:r>
            <a:r>
              <a:rPr lang="en-US" b="1" dirty="0" smtClean="0">
                <a:latin typeface="Times New Roman" pitchFamily="18" charset="0"/>
              </a:rPr>
              <a:t>ource)</a:t>
            </a:r>
            <a:endParaRPr lang="th-TH" b="1" dirty="0">
              <a:latin typeface="Times New Roman" pitchFamily="18" charset="0"/>
            </a:endParaRPr>
          </a:p>
        </p:txBody>
      </p:sp>
      <p:sp>
        <p:nvSpPr>
          <p:cNvPr id="5" name="Slide Number Placeholder 6"/>
          <p:cNvSpPr>
            <a:spLocks noGrp="1"/>
          </p:cNvSpPr>
          <p:nvPr>
            <p:ph type="sldNum" sz="quarter" idx="12"/>
          </p:nvPr>
        </p:nvSpPr>
        <p:spPr/>
        <p:txBody>
          <a:bodyPr/>
          <a:lstStyle/>
          <a:p>
            <a:pPr>
              <a:defRPr/>
            </a:pPr>
            <a:fld id="{21FFE3B5-CECE-4ACE-A4A9-B35DD1EA835E}" type="slidenum">
              <a:rPr lang="en-US"/>
              <a:pPr>
                <a:defRPr/>
              </a:pPr>
              <a:t>28</a:t>
            </a:fld>
            <a:endParaRPr lang="th-TH"/>
          </a:p>
        </p:txBody>
      </p:sp>
      <p:sp>
        <p:nvSpPr>
          <p:cNvPr id="49156" name="Rectangle 5"/>
          <p:cNvSpPr>
            <a:spLocks noGrp="1" noChangeArrowheads="1"/>
          </p:cNvSpPr>
          <p:nvPr>
            <p:ph sz="quarter" idx="1"/>
          </p:nvPr>
        </p:nvSpPr>
        <p:spPr>
          <a:xfrm>
            <a:off x="5148263" y="1628775"/>
            <a:ext cx="3779837" cy="4895850"/>
          </a:xfrm>
        </p:spPr>
        <p:txBody>
          <a:bodyPr/>
          <a:lstStyle/>
          <a:p>
            <a:pPr eaLnBrk="1" hangingPunct="1"/>
            <a:r>
              <a:rPr lang="en-US" altLang="en-US" sz="2800" smtClean="0">
                <a:latin typeface="Times New Roman" panose="02020603050405020304" pitchFamily="18" charset="0"/>
              </a:rPr>
              <a:t>The </a:t>
            </a:r>
            <a:r>
              <a:rPr lang="en-US" altLang="en-US" sz="2800" b="1" smtClean="0">
                <a:solidFill>
                  <a:srgbClr val="FF0000"/>
                </a:solidFill>
                <a:latin typeface="Times New Roman" panose="02020603050405020304" pitchFamily="18" charset="0"/>
              </a:rPr>
              <a:t>ALS</a:t>
            </a:r>
            <a:r>
              <a:rPr lang="en-US" altLang="en-US" sz="2800" smtClean="0">
                <a:latin typeface="Times New Roman" panose="02020603050405020304" pitchFamily="18" charset="0"/>
              </a:rPr>
              <a:t> is a portable, high</a:t>
            </a:r>
            <a:r>
              <a:rPr lang="th-TH" altLang="en-US" sz="2800" smtClean="0">
                <a:latin typeface="Times New Roman" panose="02020603050405020304" pitchFamily="18" charset="0"/>
              </a:rPr>
              <a:t>-</a:t>
            </a:r>
            <a:r>
              <a:rPr lang="en-US" altLang="en-US" sz="2800" smtClean="0">
                <a:latin typeface="Times New Roman" panose="02020603050405020304" pitchFamily="18" charset="0"/>
              </a:rPr>
              <a:t>intensity, filtered </a:t>
            </a:r>
            <a:r>
              <a:rPr lang="th-TH" altLang="en-US" sz="2800" smtClean="0">
                <a:latin typeface="Times New Roman" panose="02020603050405020304" pitchFamily="18" charset="0"/>
              </a:rPr>
              <a:t>light source</a:t>
            </a:r>
            <a:r>
              <a:rPr lang="en-US" altLang="en-US" sz="2800" smtClean="0">
                <a:latin typeface="Times New Roman" panose="02020603050405020304" pitchFamily="18" charset="0"/>
              </a:rPr>
              <a:t>.</a:t>
            </a:r>
          </a:p>
          <a:p>
            <a:pPr eaLnBrk="1" hangingPunct="1"/>
            <a:r>
              <a:rPr lang="en-US" altLang="en-US" sz="2800" smtClean="0">
                <a:latin typeface="Times New Roman" panose="02020603050405020304" pitchFamily="18" charset="0"/>
              </a:rPr>
              <a:t>The </a:t>
            </a:r>
            <a:r>
              <a:rPr lang="en-US" altLang="en-US" sz="2800" b="1" smtClean="0">
                <a:solidFill>
                  <a:srgbClr val="FF0000"/>
                </a:solidFill>
                <a:latin typeface="Times New Roman" panose="02020603050405020304" pitchFamily="18" charset="0"/>
              </a:rPr>
              <a:t>ALS</a:t>
            </a:r>
            <a:r>
              <a:rPr lang="en-US" altLang="en-US" sz="2800" smtClean="0">
                <a:latin typeface="Times New Roman" panose="02020603050405020304" pitchFamily="18" charset="0"/>
              </a:rPr>
              <a:t> is  used by </a:t>
            </a:r>
            <a:r>
              <a:rPr lang="th-TH" altLang="en-US" sz="2800" smtClean="0">
                <a:latin typeface="Times New Roman" panose="02020603050405020304" pitchFamily="18" charset="0"/>
              </a:rPr>
              <a:t>forensic scientists</a:t>
            </a:r>
            <a:r>
              <a:rPr lang="en-US" altLang="en-US" sz="2800" smtClean="0">
                <a:latin typeface="Times New Roman" panose="02020603050405020304" pitchFamily="18" charset="0"/>
              </a:rPr>
              <a:t> and others to detect </a:t>
            </a:r>
            <a:r>
              <a:rPr lang="th-TH" altLang="en-US" sz="2800" smtClean="0">
                <a:latin typeface="Times New Roman" panose="02020603050405020304" pitchFamily="18" charset="0"/>
              </a:rPr>
              <a:t>fingerprints</a:t>
            </a:r>
            <a:r>
              <a:rPr lang="en-US" altLang="en-US" sz="2800" smtClean="0">
                <a:latin typeface="Times New Roman" panose="02020603050405020304" pitchFamily="18" charset="0"/>
              </a:rPr>
              <a:t>, </a:t>
            </a:r>
            <a:r>
              <a:rPr lang="th-TH" altLang="en-US" sz="2800" smtClean="0">
                <a:latin typeface="Times New Roman" panose="02020603050405020304" pitchFamily="18" charset="0"/>
              </a:rPr>
              <a:t>bod</a:t>
            </a:r>
            <a:r>
              <a:rPr lang="en-US" altLang="en-US" sz="2800" smtClean="0">
                <a:latin typeface="Times New Roman" panose="02020603050405020304" pitchFamily="18" charset="0"/>
              </a:rPr>
              <a:t>y</a:t>
            </a:r>
            <a:r>
              <a:rPr lang="th-TH" altLang="en-US" sz="2800" smtClean="0">
                <a:latin typeface="Times New Roman" panose="02020603050405020304" pitchFamily="18" charset="0"/>
              </a:rPr>
              <a:t> fluids</a:t>
            </a:r>
            <a:r>
              <a:rPr lang="en-US" altLang="en-US" sz="2800" smtClean="0">
                <a:latin typeface="Times New Roman" panose="02020603050405020304" pitchFamily="18" charset="0"/>
              </a:rPr>
              <a:t> and other </a:t>
            </a:r>
            <a:r>
              <a:rPr lang="th-TH" altLang="en-US" sz="2800" smtClean="0">
                <a:latin typeface="Times New Roman" panose="02020603050405020304" pitchFamily="18" charset="0"/>
              </a:rPr>
              <a:t>evidence</a:t>
            </a:r>
            <a:r>
              <a:rPr lang="en-US" altLang="en-US" sz="2800" smtClean="0">
                <a:latin typeface="Times New Roman" panose="02020603050405020304" pitchFamily="18" charset="0"/>
              </a:rPr>
              <a:t> from </a:t>
            </a:r>
            <a:r>
              <a:rPr lang="th-TH" altLang="en-US" sz="2800" smtClean="0">
                <a:latin typeface="Times New Roman" panose="02020603050405020304" pitchFamily="18" charset="0"/>
              </a:rPr>
              <a:t>crim</a:t>
            </a:r>
            <a:r>
              <a:rPr lang="en-US" altLang="en-US" sz="2800" smtClean="0">
                <a:latin typeface="Times New Roman" panose="02020603050405020304" pitchFamily="18" charset="0"/>
              </a:rPr>
              <a:t>e</a:t>
            </a:r>
            <a:r>
              <a:rPr lang="th-TH" altLang="en-US" sz="2800" smtClean="0">
                <a:latin typeface="Times New Roman" panose="02020603050405020304" pitchFamily="18" charset="0"/>
              </a:rPr>
              <a:t> scenes</a:t>
            </a:r>
            <a:r>
              <a:rPr lang="en-US" altLang="en-US" sz="2800" smtClean="0">
                <a:latin typeface="Times New Roman" panose="02020603050405020304" pitchFamily="18" charset="0"/>
              </a:rPr>
              <a:t>. </a:t>
            </a:r>
            <a:endParaRPr lang="th-TH" altLang="en-US" sz="2800" smtClean="0">
              <a:latin typeface="Times New Roman" panose="02020603050405020304" pitchFamily="18" charset="0"/>
            </a:endParaRP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5076825"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2" descr="Set -up required for the detection of a luminescent finger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493236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6"/>
          <p:cNvSpPr>
            <a:spLocks noGrp="1" noChangeArrowheads="1"/>
          </p:cNvSpPr>
          <p:nvPr>
            <p:ph type="title"/>
          </p:nvPr>
        </p:nvSpPr>
        <p:spPr>
          <a:xfrm>
            <a:off x="914400" y="274638"/>
            <a:ext cx="7772400" cy="777875"/>
          </a:xfrm>
        </p:spPr>
        <p:txBody>
          <a:bodyPr/>
          <a:lstStyle/>
          <a:p>
            <a:pPr algn="ctr" eaLnBrk="1" hangingPunct="1"/>
            <a:r>
              <a:rPr lang="en-US" altLang="en-US" b="1" smtClean="0">
                <a:latin typeface="Times New Roman" panose="02020603050405020304" pitchFamily="18" charset="0"/>
              </a:rPr>
              <a:t>How the ALS works?</a:t>
            </a:r>
            <a:endParaRPr lang="th-TH" altLang="en-US" b="1" smtClean="0">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a:defRPr/>
            </a:pPr>
            <a:fld id="{718B7954-FA58-4B6E-B61C-D99671236391}" type="slidenum">
              <a:rPr lang="en-US"/>
              <a:pPr>
                <a:defRPr/>
              </a:pPr>
              <a:t>29</a:t>
            </a:fld>
            <a:endParaRPr lang="th-TH"/>
          </a:p>
        </p:txBody>
      </p:sp>
      <p:sp>
        <p:nvSpPr>
          <p:cNvPr id="50181" name="Rectangle 8"/>
          <p:cNvSpPr>
            <a:spLocks noGrp="1" noChangeArrowheads="1"/>
          </p:cNvSpPr>
          <p:nvPr>
            <p:ph sz="quarter" idx="1"/>
          </p:nvPr>
        </p:nvSpPr>
        <p:spPr>
          <a:xfrm>
            <a:off x="4643438" y="1196975"/>
            <a:ext cx="4038600" cy="4525963"/>
          </a:xfrm>
        </p:spPr>
        <p:txBody>
          <a:bodyPr/>
          <a:lstStyle/>
          <a:p>
            <a:pPr eaLnBrk="1" hangingPunct="1"/>
            <a:r>
              <a:rPr lang="en-US" altLang="en-US" sz="2800" smtClean="0">
                <a:latin typeface="Times New Roman" panose="02020603050405020304" pitchFamily="18" charset="0"/>
              </a:rPr>
              <a:t>The key to the use of alternative light sources is </a:t>
            </a:r>
            <a:r>
              <a:rPr lang="th-TH" altLang="en-US" sz="2800" b="1" smtClean="0">
                <a:solidFill>
                  <a:srgbClr val="FF0000"/>
                </a:solidFill>
                <a:latin typeface="Times New Roman" panose="02020603050405020304" pitchFamily="18" charset="0"/>
              </a:rPr>
              <a:t>fluorescence</a:t>
            </a:r>
            <a:r>
              <a:rPr lang="en-US" altLang="en-US" sz="2800" smtClean="0">
                <a:latin typeface="Times New Roman" panose="02020603050405020304" pitchFamily="18" charset="0"/>
              </a:rPr>
              <a:t>, the absorption of light at one wavelength and the emission of light at a longer wavelength</a:t>
            </a:r>
            <a:r>
              <a:rPr lang="th-TH" altLang="en-US" sz="2800" smtClean="0">
                <a:latin typeface="Times New Roman" panose="02020603050405020304" pitchFamily="18" charset="0"/>
              </a:rPr>
              <a:t>.</a:t>
            </a:r>
          </a:p>
          <a:p>
            <a:pPr eaLnBrk="1" hangingPunct="1"/>
            <a:r>
              <a:rPr lang="th-TH" altLang="en-US" sz="2800" smtClean="0">
                <a:latin typeface="Times New Roman" panose="02020603050405020304" pitchFamily="18" charset="0"/>
              </a:rPr>
              <a:t> </a:t>
            </a:r>
            <a:r>
              <a:rPr lang="en-US" altLang="en-US" sz="2800" smtClean="0">
                <a:latin typeface="Times New Roman" panose="02020603050405020304" pitchFamily="18" charset="0"/>
              </a:rPr>
              <a:t>The emitted light can be detected by the use of the screening filters</a:t>
            </a:r>
            <a:r>
              <a:rPr lang="th-TH" altLang="en-US" sz="2800" smtClean="0">
                <a:latin typeface="Times New Roman" panose="02020603050405020304" pitchFamily="18" charset="0"/>
              </a:rPr>
              <a:t>.</a:t>
            </a:r>
          </a:p>
        </p:txBody>
      </p:sp>
      <p:sp>
        <p:nvSpPr>
          <p:cNvPr id="50182" name="Text Box 13"/>
          <p:cNvSpPr txBox="1">
            <a:spLocks noChangeArrowheads="1"/>
          </p:cNvSpPr>
          <p:nvPr/>
        </p:nvSpPr>
        <p:spPr bwMode="auto">
          <a:xfrm>
            <a:off x="0" y="5013325"/>
            <a:ext cx="4968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algn="ctr" eaLnBrk="1" hangingPunct="1">
              <a:spcBef>
                <a:spcPct val="50000"/>
              </a:spcBef>
            </a:pPr>
            <a:r>
              <a:rPr lang="en-US" altLang="en-US">
                <a:latin typeface="Times New Roman" panose="02020603050405020304" pitchFamily="18" charset="0"/>
              </a:rPr>
              <a:t>http</a:t>
            </a:r>
            <a:r>
              <a:rPr lang="th-TH" altLang="en-US">
                <a:latin typeface="Times New Roman" panose="02020603050405020304" pitchFamily="18" charset="0"/>
              </a:rPr>
              <a:t>://</a:t>
            </a:r>
            <a:r>
              <a:rPr lang="en-US" altLang="en-US">
                <a:latin typeface="Times New Roman" panose="02020603050405020304" pitchFamily="18" charset="0"/>
              </a:rPr>
              <a:t>www</a:t>
            </a:r>
            <a:r>
              <a:rPr lang="th-TH" altLang="en-US">
                <a:latin typeface="Times New Roman" panose="02020603050405020304" pitchFamily="18" charset="0"/>
              </a:rPr>
              <a:t>.</a:t>
            </a:r>
            <a:r>
              <a:rPr lang="en-US" altLang="en-US">
                <a:latin typeface="Times New Roman" panose="02020603050405020304" pitchFamily="18" charset="0"/>
              </a:rPr>
              <a:t>policensw</a:t>
            </a:r>
            <a:r>
              <a:rPr lang="th-TH" altLang="en-US">
                <a:latin typeface="Times New Roman" panose="02020603050405020304" pitchFamily="18" charset="0"/>
              </a:rPr>
              <a:t>.</a:t>
            </a:r>
            <a:r>
              <a:rPr lang="en-US" altLang="en-US">
                <a:latin typeface="Times New Roman" panose="02020603050405020304" pitchFamily="18" charset="0"/>
              </a:rPr>
              <a:t>com</a:t>
            </a:r>
            <a:r>
              <a:rPr lang="th-TH" altLang="en-US">
                <a:latin typeface="Times New Roman" panose="02020603050405020304" pitchFamily="18" charset="0"/>
              </a:rPr>
              <a:t>/</a:t>
            </a:r>
          </a:p>
        </p:txBody>
      </p:sp>
      <p:sp>
        <p:nvSpPr>
          <p:cNvPr id="50183" name="Text Box 14"/>
          <p:cNvSpPr txBox="1">
            <a:spLocks noChangeArrowheads="1"/>
          </p:cNvSpPr>
          <p:nvPr/>
        </p:nvSpPr>
        <p:spPr bwMode="auto">
          <a:xfrm>
            <a:off x="684213" y="5661025"/>
            <a:ext cx="77041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a:solidFill>
                  <a:srgbClr val="FF0000"/>
                </a:solidFill>
                <a:latin typeface="Times New Roman" panose="02020603050405020304" pitchFamily="18" charset="0"/>
              </a:rPr>
              <a:t>ALS also provides a strong white light for an optical detection by means of the light reflection.</a:t>
            </a:r>
            <a:endParaRPr lang="th-TH" altLang="en-US">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F7A7E32-46E1-4196-96DA-23019A20A857}" type="slidenum">
              <a:rPr lang="en-US"/>
              <a:pPr>
                <a:defRPr/>
              </a:pPr>
              <a:t>3</a:t>
            </a:fld>
            <a:endParaRPr lang="th-TH"/>
          </a:p>
        </p:txBody>
      </p:sp>
      <p:sp>
        <p:nvSpPr>
          <p:cNvPr id="9219" name="Rectangle 2"/>
          <p:cNvSpPr>
            <a:spLocks noGrp="1" noChangeArrowheads="1"/>
          </p:cNvSpPr>
          <p:nvPr>
            <p:ph type="title"/>
          </p:nvPr>
        </p:nvSpPr>
        <p:spPr>
          <a:xfrm>
            <a:off x="685800" y="228600"/>
            <a:ext cx="7772400" cy="944563"/>
          </a:xfrm>
        </p:spPr>
        <p:txBody>
          <a:bodyPr/>
          <a:lstStyle/>
          <a:p>
            <a:pPr eaLnBrk="1" hangingPunct="1"/>
            <a:r>
              <a:rPr lang="en-US" altLang="en-US" b="1" smtClean="0">
                <a:solidFill>
                  <a:schemeClr val="tx1"/>
                </a:solidFill>
                <a:latin typeface="Times New Roman" panose="02020603050405020304" pitchFamily="18" charset="0"/>
              </a:rPr>
              <a:t>Introduction</a:t>
            </a:r>
            <a:endParaRPr lang="th-TH" altLang="en-US" b="1" smtClean="0">
              <a:solidFill>
                <a:schemeClr val="tx1"/>
              </a:solidFill>
              <a:latin typeface="Times New Roman" panose="02020603050405020304" pitchFamily="18" charset="0"/>
            </a:endParaRPr>
          </a:p>
        </p:txBody>
      </p:sp>
      <p:sp>
        <p:nvSpPr>
          <p:cNvPr id="9220" name="Rectangle 3"/>
          <p:cNvSpPr>
            <a:spLocks noGrp="1" noChangeArrowheads="1"/>
          </p:cNvSpPr>
          <p:nvPr>
            <p:ph type="body" idx="1"/>
          </p:nvPr>
        </p:nvSpPr>
        <p:spPr>
          <a:xfrm>
            <a:off x="457200" y="1447800"/>
            <a:ext cx="8458200" cy="4572000"/>
          </a:xfrm>
        </p:spPr>
        <p:txBody>
          <a:bodyPr/>
          <a:lstStyle/>
          <a:p>
            <a:pPr eaLnBrk="1" hangingPunct="1">
              <a:lnSpc>
                <a:spcPct val="90000"/>
              </a:lnSpc>
            </a:pPr>
            <a:r>
              <a:rPr lang="en-US" altLang="en-US" sz="2800" dirty="0" smtClean="0">
                <a:latin typeface="Times New Roman" panose="02020603050405020304" pitchFamily="18" charset="0"/>
              </a:rPr>
              <a:t>In forensic examination of evidence, scientists make use of all types of light sources.</a:t>
            </a:r>
          </a:p>
          <a:p>
            <a:pPr eaLnBrk="1" hangingPunct="1">
              <a:lnSpc>
                <a:spcPct val="90000"/>
              </a:lnSpc>
            </a:pPr>
            <a:endParaRPr lang="en-US" altLang="en-US" sz="2800" dirty="0" smtClean="0">
              <a:latin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rPr>
              <a:t>Different wavelengths of the optical spectrum offer a very useful tool to the </a:t>
            </a:r>
            <a:r>
              <a:rPr lang="en-US" altLang="en-US" sz="2800" b="1" dirty="0" smtClean="0">
                <a:solidFill>
                  <a:srgbClr val="FF0000"/>
                </a:solidFill>
                <a:latin typeface="Times New Roman" panose="02020603050405020304" pitchFamily="18" charset="0"/>
              </a:rPr>
              <a:t>non-destructive detection </a:t>
            </a:r>
            <a:r>
              <a:rPr lang="en-US" altLang="en-US" sz="2800" dirty="0" smtClean="0">
                <a:latin typeface="Times New Roman" panose="02020603050405020304" pitchFamily="18" charset="0"/>
              </a:rPr>
              <a:t>of latent evidence. </a:t>
            </a:r>
          </a:p>
          <a:p>
            <a:pPr eaLnBrk="1" hangingPunct="1">
              <a:lnSpc>
                <a:spcPct val="90000"/>
              </a:lnSpc>
            </a:pPr>
            <a:endParaRPr lang="en-US" altLang="en-US" sz="2800" dirty="0" smtClean="0">
              <a:latin typeface="Times New Roman" panose="02020603050405020304" pitchFamily="18" charset="0"/>
            </a:endParaRPr>
          </a:p>
          <a:p>
            <a:pPr eaLnBrk="1" hangingPunct="1">
              <a:lnSpc>
                <a:spcPct val="90000"/>
              </a:lnSpc>
            </a:pPr>
            <a:r>
              <a:rPr lang="en-US" altLang="en-US" sz="2800" dirty="0" smtClean="0">
                <a:latin typeface="Times New Roman" panose="02020603050405020304" pitchFamily="18" charset="0"/>
              </a:rPr>
              <a:t>The optical spectrum used in forensic examinations</a:t>
            </a:r>
          </a:p>
          <a:p>
            <a:pPr eaLnBrk="1" hangingPunct="1">
              <a:lnSpc>
                <a:spcPct val="90000"/>
              </a:lnSpc>
              <a:buFontTx/>
              <a:buNone/>
            </a:pPr>
            <a:r>
              <a:rPr lang="en-US" altLang="en-US" sz="2800" dirty="0" smtClean="0">
                <a:latin typeface="Times New Roman" panose="02020603050405020304" pitchFamily="18" charset="0"/>
              </a:rPr>
              <a:t>     include  </a:t>
            </a:r>
            <a:r>
              <a:rPr lang="en-US" altLang="en-US" sz="2800" b="1" dirty="0" smtClean="0">
                <a:solidFill>
                  <a:srgbClr val="FF0000"/>
                </a:solidFill>
                <a:latin typeface="Times New Roman" panose="02020603050405020304" pitchFamily="18" charset="0"/>
              </a:rPr>
              <a:t>ultraviolet, visible and infrared</a:t>
            </a:r>
            <a:r>
              <a:rPr lang="en-US" altLang="en-US" sz="2800" dirty="0" smtClean="0">
                <a:latin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88AC8B38-4269-47EF-9452-8A0C9467FC83}" type="slidenum">
              <a:rPr lang="en-US"/>
              <a:pPr>
                <a:defRPr/>
              </a:pPr>
              <a:t>30</a:t>
            </a:fld>
            <a:endParaRPr lang="th-TH"/>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7625"/>
            <a:ext cx="7127875"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5"/>
          <p:cNvSpPr>
            <a:spLocks noChangeArrowheads="1"/>
          </p:cNvSpPr>
          <p:nvPr/>
        </p:nvSpPr>
        <p:spPr bwMode="auto">
          <a:xfrm>
            <a:off x="1331913" y="188913"/>
            <a:ext cx="3095625" cy="66690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th-TH" altLang="en-US"/>
          </a:p>
        </p:txBody>
      </p:sp>
      <p:sp>
        <p:nvSpPr>
          <p:cNvPr id="52229" name="Text Box 7"/>
          <p:cNvSpPr txBox="1">
            <a:spLocks noChangeArrowheads="1"/>
          </p:cNvSpPr>
          <p:nvPr/>
        </p:nvSpPr>
        <p:spPr bwMode="auto">
          <a:xfrm rot="10800000">
            <a:off x="504825" y="2781300"/>
            <a:ext cx="6111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endParaRPr lang="th-TH" altLang="en-US"/>
          </a:p>
        </p:txBody>
      </p:sp>
      <p:sp>
        <p:nvSpPr>
          <p:cNvPr id="52230" name="Text Box 8"/>
          <p:cNvSpPr txBox="1">
            <a:spLocks noChangeArrowheads="1"/>
          </p:cNvSpPr>
          <p:nvPr/>
        </p:nvSpPr>
        <p:spPr bwMode="auto">
          <a:xfrm rot="10800000">
            <a:off x="250825" y="765175"/>
            <a:ext cx="67151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sz="3200">
                <a:latin typeface="Times New Roman" panose="02020603050405020304" pitchFamily="18" charset="0"/>
              </a:rPr>
              <a:t>Exciting radiation</a:t>
            </a:r>
            <a:endParaRPr lang="th-TH" altLang="en-US" sz="3200">
              <a:latin typeface="Times New Roman" panose="02020603050405020304" pitchFamily="18" charset="0"/>
            </a:endParaRPr>
          </a:p>
        </p:txBody>
      </p:sp>
      <p:sp>
        <p:nvSpPr>
          <p:cNvPr id="52231" name="Line 9"/>
          <p:cNvSpPr>
            <a:spLocks noChangeShapeType="1"/>
          </p:cNvSpPr>
          <p:nvPr/>
        </p:nvSpPr>
        <p:spPr bwMode="auto">
          <a:xfrm>
            <a:off x="827088" y="2924175"/>
            <a:ext cx="503237" cy="146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2" name="Rectangle 10"/>
          <p:cNvSpPr>
            <a:spLocks noChangeArrowheads="1"/>
          </p:cNvSpPr>
          <p:nvPr/>
        </p:nvSpPr>
        <p:spPr bwMode="auto">
          <a:xfrm>
            <a:off x="4500563" y="188913"/>
            <a:ext cx="1008062" cy="66690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th-TH" altLang="en-US"/>
          </a:p>
        </p:txBody>
      </p:sp>
      <p:sp>
        <p:nvSpPr>
          <p:cNvPr id="52233" name="Text Box 11"/>
          <p:cNvSpPr txBox="1">
            <a:spLocks noChangeArrowheads="1"/>
          </p:cNvSpPr>
          <p:nvPr/>
        </p:nvSpPr>
        <p:spPr bwMode="auto">
          <a:xfrm>
            <a:off x="8137525" y="1773238"/>
            <a:ext cx="6111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a:latin typeface="Times New Roman" panose="02020603050405020304" pitchFamily="18" charset="0"/>
              </a:rPr>
              <a:t>Screening filters</a:t>
            </a:r>
            <a:endParaRPr lang="th-TH" altLang="en-US">
              <a:latin typeface="Times New Roman" panose="02020603050405020304" pitchFamily="18" charset="0"/>
            </a:endParaRPr>
          </a:p>
        </p:txBody>
      </p:sp>
      <p:sp>
        <p:nvSpPr>
          <p:cNvPr id="52234" name="Line 12"/>
          <p:cNvSpPr>
            <a:spLocks noChangeShapeType="1"/>
          </p:cNvSpPr>
          <p:nvPr/>
        </p:nvSpPr>
        <p:spPr bwMode="auto">
          <a:xfrm flipH="1" flipV="1">
            <a:off x="5580063" y="2852738"/>
            <a:ext cx="2592387" cy="215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686800" cy="1143000"/>
          </a:xfrm>
        </p:spPr>
        <p:txBody>
          <a:bodyPr>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Alternative Light Source Spectrum Xenon Spectrum</a:t>
            </a:r>
            <a:endParaRPr lang="th-TH" b="1" dirty="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6C374318-7BD2-4957-98AD-D03383120101}" type="slidenum">
              <a:rPr lang="en-US"/>
              <a:pPr>
                <a:defRPr/>
              </a:pPr>
              <a:t>31</a:t>
            </a:fld>
            <a:endParaRPr lang="th-TH"/>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196975"/>
            <a:ext cx="46799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4"/>
          <p:cNvSpPr txBox="1">
            <a:spLocks noChangeArrowheads="1"/>
          </p:cNvSpPr>
          <p:nvPr/>
        </p:nvSpPr>
        <p:spPr bwMode="auto">
          <a:xfrm>
            <a:off x="539750" y="5084763"/>
            <a:ext cx="8604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400">
                <a:latin typeface="Times New Roman" panose="02020603050405020304" pitchFamily="18" charset="0"/>
                <a:cs typeface="Times New Roman" panose="02020603050405020304" pitchFamily="18" charset="0"/>
              </a:rPr>
              <a:t>The xenon arc-discharged lamp provides a wide range of excitation wavelengths and intense broadband illumination without prominent spectral lines in either the ultraviolet or the visible wavelength regions .</a:t>
            </a:r>
            <a:endParaRPr lang="th-TH" altLang="en-US" sz="2400">
              <a:latin typeface="Times New Roman" panose="02020603050405020304" pitchFamily="18" charset="0"/>
            </a:endParaRPr>
          </a:p>
        </p:txBody>
      </p:sp>
      <p:sp>
        <p:nvSpPr>
          <p:cNvPr id="54278" name="TextBox 5"/>
          <p:cNvSpPr txBox="1">
            <a:spLocks noChangeArrowheads="1"/>
          </p:cNvSpPr>
          <p:nvPr/>
        </p:nvSpPr>
        <p:spPr bwMode="auto">
          <a:xfrm rot="-5400000">
            <a:off x="5897563" y="2606675"/>
            <a:ext cx="4105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000">
                <a:latin typeface="Times New Roman" panose="02020603050405020304" pitchFamily="18" charset="0"/>
                <a:cs typeface="Times New Roman" panose="02020603050405020304" pitchFamily="18" charset="0"/>
              </a:rPr>
              <a:t>http://www.olympusfluoview.com/theory/noncoherentsources.html</a:t>
            </a:r>
            <a:endParaRPr lang="th-TH" altLang="en-US" sz="20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75"/>
            <a:ext cx="6778625" cy="1143000"/>
          </a:xfrm>
        </p:spPr>
        <p:txBody>
          <a:bodyPr>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Filter Wavelengths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for Excitation Radiation</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A21902A7-5EF9-4F79-B21F-39E0770C26D3}" type="slidenum">
              <a:rPr lang="en-US"/>
              <a:pPr>
                <a:defRPr/>
              </a:pPr>
              <a:t>32</a:t>
            </a:fld>
            <a:endParaRPr lang="th-TH"/>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773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4"/>
          <p:cNvSpPr txBox="1">
            <a:spLocks noChangeArrowheads="1"/>
          </p:cNvSpPr>
          <p:nvPr/>
        </p:nvSpPr>
        <p:spPr bwMode="auto">
          <a:xfrm>
            <a:off x="900113" y="5516563"/>
            <a:ext cx="7920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400">
                <a:latin typeface="Times New Roman" panose="02020603050405020304" pitchFamily="18" charset="0"/>
                <a:cs typeface="Times New Roman" panose="02020603050405020304" pitchFamily="18" charset="0"/>
              </a:rPr>
              <a:t>The output from Xenon light source can be selectively filtered for a specific  wavelength  by a filter.</a:t>
            </a:r>
            <a:endParaRPr lang="th-TH" altLang="en-US" sz="2400">
              <a:latin typeface="Times New Roman" panose="02020603050405020304" pitchFamily="18" charset="0"/>
            </a:endParaRPr>
          </a:p>
        </p:txBody>
      </p:sp>
      <p:pic>
        <p:nvPicPr>
          <p:cNvPr id="553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60350"/>
            <a:ext cx="21447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39750" y="0"/>
            <a:ext cx="5688013" cy="836613"/>
          </a:xfrm>
        </p:spPr>
        <p:txBody>
          <a:bodyPr/>
          <a:lstStyle/>
          <a:p>
            <a:pPr eaLnBrk="1" hangingPunct="1"/>
            <a:r>
              <a:rPr lang="en-US" altLang="en-US" sz="3600" b="1" smtClean="0">
                <a:latin typeface="Times New Roman" panose="02020603050405020304" pitchFamily="18" charset="0"/>
                <a:cs typeface="Times New Roman" panose="02020603050405020304" pitchFamily="18" charset="0"/>
              </a:rPr>
              <a:t>Wavelength Goggles</a:t>
            </a:r>
            <a:endParaRPr lang="th-TH" altLang="en-US" sz="3600" b="1" smtClean="0">
              <a:latin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A65CE82-5D4A-41FA-9B77-21A6E730286F}" type="slidenum">
              <a:rPr lang="en-US"/>
              <a:pPr>
                <a:defRPr/>
              </a:pPr>
              <a:t>33</a:t>
            </a:fld>
            <a:endParaRPr lang="th-TH"/>
          </a:p>
        </p:txBody>
      </p:sp>
      <p:pic>
        <p:nvPicPr>
          <p:cNvPr id="56324" name="Picture 3" descr="filter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5175"/>
            <a:ext cx="7386638"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4"/>
          <p:cNvSpPr txBox="1">
            <a:spLocks noChangeArrowheads="1"/>
          </p:cNvSpPr>
          <p:nvPr/>
        </p:nvSpPr>
        <p:spPr bwMode="auto">
          <a:xfrm>
            <a:off x="755650" y="5903913"/>
            <a:ext cx="7561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400">
                <a:latin typeface="Times New Roman" panose="02020603050405020304" pitchFamily="18" charset="0"/>
                <a:cs typeface="Times New Roman" panose="02020603050405020304" pitchFamily="18" charset="0"/>
              </a:rPr>
              <a:t>Goggles block excitation radiation and allow the fluorescent wavelength  to be observed.</a:t>
            </a:r>
            <a:endParaRPr lang="th-TH" altLang="en-US" sz="2400">
              <a:latin typeface="Times New Roman" panose="02020603050405020304" pitchFamily="18" charset="0"/>
            </a:endParaRPr>
          </a:p>
        </p:txBody>
      </p:sp>
      <p:pic>
        <p:nvPicPr>
          <p:cNvPr id="563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468313" y="333375"/>
            <a:ext cx="8229600" cy="1143000"/>
          </a:xfrm>
        </p:spPr>
        <p:txBody>
          <a:bodyPr>
            <a:normAutofit fontScale="90000"/>
          </a:bodyPr>
          <a:lstStyle/>
          <a:p>
            <a:pPr eaLnBrk="1" fontAlgn="auto" hangingPunct="1">
              <a:spcAft>
                <a:spcPts val="0"/>
              </a:spcAft>
              <a:defRPr/>
            </a:pPr>
            <a:r>
              <a:rPr lang="en-US" b="1" dirty="0">
                <a:latin typeface="Times New Roman" pitchFamily="18" charset="0"/>
              </a:rPr>
              <a:t>How to enhance the bloody fingerprints with the ALS?</a:t>
            </a:r>
            <a:endParaRPr lang="th-TH" b="1" dirty="0">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EBE94C2F-7B19-4330-968C-0B9F6AD061A5}" type="slidenum">
              <a:rPr lang="en-US"/>
              <a:pPr>
                <a:defRPr/>
              </a:pPr>
              <a:t>34</a:t>
            </a:fld>
            <a:endParaRPr lang="th-TH"/>
          </a:p>
        </p:txBody>
      </p:sp>
      <p:pic>
        <p:nvPicPr>
          <p:cNvPr id="573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628775"/>
            <a:ext cx="604996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p:cNvSpPr txBox="1">
            <a:spLocks noChangeArrowheads="1"/>
          </p:cNvSpPr>
          <p:nvPr/>
        </p:nvSpPr>
        <p:spPr bwMode="auto">
          <a:xfrm>
            <a:off x="179388" y="5661025"/>
            <a:ext cx="8964612"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spcBef>
                <a:spcPct val="50000"/>
              </a:spcBef>
            </a:pPr>
            <a:r>
              <a:rPr lang="en-US" altLang="en-US">
                <a:solidFill>
                  <a:srgbClr val="FF0000"/>
                </a:solidFill>
                <a:latin typeface="Times New Roman" panose="02020603050405020304" pitchFamily="18" charset="0"/>
              </a:rPr>
              <a:t>Hint : Maximum absorption of blood is around 415 nm and blood does not display any photoluminescence property.</a:t>
            </a:r>
            <a:endParaRPr lang="th-TH" altLang="en-US">
              <a:solidFill>
                <a:srgbClr val="FF0000"/>
              </a:solidFill>
              <a:latin typeface="Times New Roman" panose="02020603050405020304" pitchFamily="18" charset="0"/>
            </a:endParaRPr>
          </a:p>
        </p:txBody>
      </p:sp>
      <p:sp>
        <p:nvSpPr>
          <p:cNvPr id="6" name="Rectangle 5"/>
          <p:cNvSpPr/>
          <p:nvPr/>
        </p:nvSpPr>
        <p:spPr>
          <a:xfrm>
            <a:off x="4427538" y="1628775"/>
            <a:ext cx="2881312" cy="403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h-TH"/>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blinds(horizontal)">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0"/>
            <a:ext cx="7772400" cy="1143000"/>
          </a:xfrm>
        </p:spPr>
        <p:txBody>
          <a:bodyPr>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Absorption spectrum of human blood</a:t>
            </a:r>
            <a:endParaRPr lang="th-TH" b="1" dirty="0">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4A920EC7-5033-4853-8335-EB0DB626C5B7}" type="slidenum">
              <a:rPr lang="en-US"/>
              <a:pPr>
                <a:defRPr/>
              </a:pPr>
              <a:t>35</a:t>
            </a:fld>
            <a:endParaRPr lang="th-TH"/>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68413"/>
            <a:ext cx="7561262"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4"/>
          <p:cNvSpPr txBox="1">
            <a:spLocks noChangeArrowheads="1"/>
          </p:cNvSpPr>
          <p:nvPr/>
        </p:nvSpPr>
        <p:spPr bwMode="auto">
          <a:xfrm>
            <a:off x="827088" y="5657850"/>
            <a:ext cx="7993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sz="2400">
                <a:latin typeface="Times New Roman" panose="02020603050405020304" pitchFamily="18" charset="0"/>
                <a:cs typeface="Times New Roman" panose="02020603050405020304" pitchFamily="18" charset="0"/>
              </a:rPr>
              <a:t>Although blood has a high absorption in a very broad region (300 – 900 nm) it has a </a:t>
            </a:r>
            <a:r>
              <a:rPr lang="en-US" altLang="en-US" sz="2400" b="1">
                <a:latin typeface="Times New Roman" panose="02020603050405020304" pitchFamily="18" charset="0"/>
                <a:cs typeface="Times New Roman" panose="02020603050405020304" pitchFamily="18" charset="0"/>
              </a:rPr>
              <a:t>strong and narrow absorption band</a:t>
            </a:r>
            <a:r>
              <a:rPr lang="en-US" altLang="en-US" sz="2400">
                <a:latin typeface="Times New Roman" panose="02020603050405020304" pitchFamily="18" charset="0"/>
                <a:cs typeface="Times New Roman" panose="02020603050405020304" pitchFamily="18" charset="0"/>
              </a:rPr>
              <a:t> with a maximum centered around </a:t>
            </a:r>
            <a:r>
              <a:rPr lang="en-US" altLang="en-US" sz="2400" b="1">
                <a:latin typeface="Times New Roman" panose="02020603050405020304" pitchFamily="18" charset="0"/>
                <a:cs typeface="Times New Roman" panose="02020603050405020304" pitchFamily="18" charset="0"/>
              </a:rPr>
              <a:t>415 nm</a:t>
            </a:r>
            <a:r>
              <a:rPr lang="en-US" altLang="en-US" sz="2400">
                <a:latin typeface="Times New Roman" panose="02020603050405020304" pitchFamily="18" charset="0"/>
                <a:cs typeface="Times New Roman" panose="02020603050405020304" pitchFamily="18" charset="0"/>
              </a:rPr>
              <a:t>. </a:t>
            </a:r>
          </a:p>
        </p:txBody>
      </p:sp>
      <p:sp>
        <p:nvSpPr>
          <p:cNvPr id="6" name="TextBox 5"/>
          <p:cNvSpPr txBox="1"/>
          <p:nvPr/>
        </p:nvSpPr>
        <p:spPr>
          <a:xfrm>
            <a:off x="8682335" y="764704"/>
            <a:ext cx="461665" cy="5394226"/>
          </a:xfrm>
          <a:prstGeom prst="rect">
            <a:avLst/>
          </a:prstGeom>
          <a:noFill/>
        </p:spPr>
        <p:txBody>
          <a:bodyPr vert="vert270">
            <a:spAutoFit/>
          </a:bodyPr>
          <a:lstStyle/>
          <a:p>
            <a:pPr eaLnBrk="1" fontAlgn="auto" hangingPunct="1">
              <a:spcBef>
                <a:spcPts val="0"/>
              </a:spcBef>
              <a:spcAft>
                <a:spcPts val="0"/>
              </a:spcAft>
              <a:defRPr/>
            </a:pPr>
            <a:r>
              <a:rPr lang="en-GB" dirty="0">
                <a:latin typeface="Times New Roman" pitchFamily="18" charset="0"/>
                <a:cs typeface="Times New Roman" pitchFamily="18" charset="0"/>
              </a:rPr>
              <a:t>http://www.wavesignal.com/Forensics/Blood.html</a:t>
            </a:r>
            <a:endParaRPr lang="th-TH" dirty="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6613"/>
            <a:ext cx="7772400" cy="1143000"/>
          </a:xfrm>
        </p:spPr>
        <p:txBody>
          <a:bodyPr>
            <a:normAutofit fontScale="90000"/>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Composite image of a bloody finger print on a copy paper.</a:t>
            </a:r>
            <a:br>
              <a:rPr lang="en-US" dirty="0">
                <a:latin typeface="Times New Roman" panose="02020603050405020304" pitchFamily="18" charset="0"/>
                <a:cs typeface="Times New Roman" panose="02020603050405020304" pitchFamily="18" charset="0"/>
              </a:rPr>
            </a:br>
            <a:endParaRPr lang="en-US" dirty="0"/>
          </a:p>
        </p:txBody>
      </p:sp>
      <p:sp>
        <p:nvSpPr>
          <p:cNvPr id="3" name="Slide Number Placeholder 2"/>
          <p:cNvSpPr>
            <a:spLocks noGrp="1"/>
          </p:cNvSpPr>
          <p:nvPr>
            <p:ph type="sldNum" sz="quarter" idx="12"/>
          </p:nvPr>
        </p:nvSpPr>
        <p:spPr/>
        <p:txBody>
          <a:bodyPr/>
          <a:lstStyle/>
          <a:p>
            <a:pPr>
              <a:defRPr/>
            </a:pPr>
            <a:fld id="{E099F7A9-8C70-4106-9B10-E6CA5EE4AE9F}" type="slidenum">
              <a:rPr lang="en-US"/>
              <a:pPr>
                <a:defRPr/>
              </a:pPr>
              <a:t>36</a:t>
            </a:fld>
            <a:endParaRPr lang="en-US"/>
          </a:p>
        </p:txBody>
      </p:sp>
      <p:pic>
        <p:nvPicPr>
          <p:cNvPr id="614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406525"/>
            <a:ext cx="32766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10088" y="2133600"/>
            <a:ext cx="4624387" cy="2678113"/>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The left side was photographed at 415 nm.</a:t>
            </a:r>
          </a:p>
          <a:p>
            <a:pPr marL="285750" indent="-285750" eaLnBrk="1" fontAlgn="auto" hangingPunct="1">
              <a:spcBef>
                <a:spcPts val="0"/>
              </a:spcBef>
              <a:spcAft>
                <a:spcPts val="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The right side was photographed under daylight lighting.</a:t>
            </a:r>
          </a:p>
          <a:p>
            <a:pPr eaLnBrk="1" fontAlgn="auto" hangingPunct="1">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sp>
        <p:nvSpPr>
          <p:cNvPr id="61446" name="Rectangle 5"/>
          <p:cNvSpPr>
            <a:spLocks noChangeArrowheads="1"/>
          </p:cNvSpPr>
          <p:nvPr/>
        </p:nvSpPr>
        <p:spPr bwMode="auto">
          <a:xfrm>
            <a:off x="4510088" y="54102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r>
              <a:rPr lang="en-US" altLang="en-US">
                <a:solidFill>
                  <a:srgbClr val="006621"/>
                </a:solidFill>
                <a:latin typeface="Arial" panose="020B0604020202020204" pitchFamily="34" charset="0"/>
              </a:rPr>
              <a:t>https://www.ncjrs.gov/pdffiles1/nij/grants/230163.pdf</a:t>
            </a:r>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92088" y="114300"/>
            <a:ext cx="8597900" cy="1143000"/>
          </a:xfrm>
        </p:spPr>
        <p:txBody>
          <a:bodyPr/>
          <a:lstStyle/>
          <a:p>
            <a:r>
              <a:rPr lang="en-US" altLang="en-US" b="1" smtClean="0">
                <a:latin typeface="Times New Roman" panose="02020603050405020304" pitchFamily="18" charset="0"/>
                <a:cs typeface="Times New Roman" panose="02020603050405020304" pitchFamily="18" charset="0"/>
              </a:rPr>
              <a:t>Response of dried seminal fluid to UV</a:t>
            </a:r>
          </a:p>
        </p:txBody>
      </p:sp>
      <p:sp>
        <p:nvSpPr>
          <p:cNvPr id="3" name="Slide Number Placeholder 2"/>
          <p:cNvSpPr>
            <a:spLocks noGrp="1"/>
          </p:cNvSpPr>
          <p:nvPr>
            <p:ph type="sldNum" sz="quarter" idx="12"/>
          </p:nvPr>
        </p:nvSpPr>
        <p:spPr/>
        <p:txBody>
          <a:bodyPr/>
          <a:lstStyle/>
          <a:p>
            <a:pPr>
              <a:defRPr/>
            </a:pPr>
            <a:fld id="{0CC2A8B4-3593-43EB-B11A-25EF079F2D6E}" type="slidenum">
              <a:rPr lang="en-US" smtClean="0"/>
              <a:pPr>
                <a:defRPr/>
              </a:pPr>
              <a:t>37</a:t>
            </a:fld>
            <a:endParaRPr lang="en-US"/>
          </a:p>
        </p:txBody>
      </p:sp>
      <p:pic>
        <p:nvPicPr>
          <p:cNvPr id="62468" name="Picture 2" descr="http://player.slideplayer.com/26/8440689/data/images/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1485900"/>
            <a:ext cx="79708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3"/>
          <p:cNvSpPr>
            <a:spLocks noChangeArrowheads="1"/>
          </p:cNvSpPr>
          <p:nvPr/>
        </p:nvSpPr>
        <p:spPr bwMode="auto">
          <a:xfrm>
            <a:off x="603250" y="6438900"/>
            <a:ext cx="937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sz="1400"/>
              <a:t>http://www.bvda.com/images/content/downloads/Locating_Semen_on_Live_Skin_Using_Visible_Fluorescence.pdf</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49250" y="330200"/>
            <a:ext cx="9448800" cy="1143000"/>
          </a:xfrm>
        </p:spPr>
        <p:txBody>
          <a:bodyPr/>
          <a:lstStyle/>
          <a:p>
            <a:r>
              <a:rPr lang="en-US" altLang="en-US" b="1" smtClean="0">
                <a:latin typeface="Times New Roman" panose="02020603050405020304" pitchFamily="18" charset="0"/>
                <a:cs typeface="Times New Roman" panose="02020603050405020304" pitchFamily="18" charset="0"/>
              </a:rPr>
              <a:t>Detection of dried semen using ALS</a:t>
            </a:r>
          </a:p>
        </p:txBody>
      </p:sp>
      <p:sp>
        <p:nvSpPr>
          <p:cNvPr id="3" name="Slide Number Placeholder 2"/>
          <p:cNvSpPr>
            <a:spLocks noGrp="1"/>
          </p:cNvSpPr>
          <p:nvPr>
            <p:ph type="sldNum" sz="quarter" idx="12"/>
          </p:nvPr>
        </p:nvSpPr>
        <p:spPr/>
        <p:txBody>
          <a:bodyPr/>
          <a:lstStyle/>
          <a:p>
            <a:pPr>
              <a:defRPr/>
            </a:pPr>
            <a:fld id="{519E2200-AFE3-4192-A5F7-D69EF8999670}" type="slidenum">
              <a:rPr lang="en-US" smtClean="0"/>
              <a:pPr>
                <a:defRPr/>
              </a:pPr>
              <a:t>38</a:t>
            </a:fld>
            <a:endParaRPr lang="en-US"/>
          </a:p>
        </p:txBody>
      </p:sp>
      <p:pic>
        <p:nvPicPr>
          <p:cNvPr id="634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900238"/>
            <a:ext cx="890746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4"/>
          <p:cNvSpPr>
            <a:spLocks noChangeArrowheads="1"/>
          </p:cNvSpPr>
          <p:nvPr/>
        </p:nvSpPr>
        <p:spPr bwMode="auto">
          <a:xfrm>
            <a:off x="619125" y="6284913"/>
            <a:ext cx="937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sz="1400"/>
              <a:t>http://www.bvda.com/images/content/downloads/Locating_Semen_on_Live_Skin_Using_Visible_Fluorescence.pdf</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9" y="182611"/>
            <a:ext cx="4063621" cy="1143000"/>
          </a:xfrm>
        </p:spPr>
        <p:txBody>
          <a:bodyPr/>
          <a:lstStyle/>
          <a:p>
            <a:r>
              <a:rPr lang="en-US" sz="2800" b="1" dirty="0">
                <a:latin typeface="Times New Roman" panose="02020603050405020304" pitchFamily="18" charset="0"/>
                <a:cs typeface="Times New Roman" panose="02020603050405020304" pitchFamily="18" charset="0"/>
              </a:rPr>
              <a:t>Use of an Alternate Light Source to Detect Tooth and Bone</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DC7856E6-6BFE-4359-896C-7D6DA3F26FFC}" type="slidenum">
              <a:rPr lang="en-US" smtClean="0"/>
              <a:pPr>
                <a:defRPr/>
              </a:pPr>
              <a:t>39</a:t>
            </a:fld>
            <a:endParaRPr lang="en-US"/>
          </a:p>
        </p:txBody>
      </p:sp>
      <p:pic>
        <p:nvPicPr>
          <p:cNvPr id="4" name="Picture 3"/>
          <p:cNvPicPr>
            <a:picLocks noChangeAspect="1"/>
          </p:cNvPicPr>
          <p:nvPr/>
        </p:nvPicPr>
        <p:blipFill rotWithShape="1">
          <a:blip r:embed="rId2"/>
          <a:srcRect l="23333" t="27767" r="35000" b="30732"/>
          <a:stretch/>
        </p:blipFill>
        <p:spPr>
          <a:xfrm>
            <a:off x="19239" y="1802423"/>
            <a:ext cx="3810000" cy="2133601"/>
          </a:xfrm>
          <a:prstGeom prst="rect">
            <a:avLst/>
          </a:prstGeom>
        </p:spPr>
      </p:pic>
      <p:sp>
        <p:nvSpPr>
          <p:cNvPr id="5" name="Rectangle 4"/>
          <p:cNvSpPr/>
          <p:nvPr/>
        </p:nvSpPr>
        <p:spPr>
          <a:xfrm>
            <a:off x="924636" y="6298168"/>
            <a:ext cx="9220200" cy="369332"/>
          </a:xfrm>
          <a:prstGeom prst="rect">
            <a:avLst/>
          </a:prstGeom>
        </p:spPr>
        <p:txBody>
          <a:bodyPr wrap="square">
            <a:spAutoFit/>
          </a:bodyPr>
          <a:lstStyle/>
          <a:p>
            <a:r>
              <a:rPr lang="en-US" dirty="0" smtClean="0">
                <a:hlinkClick r:id="rId3"/>
              </a:rPr>
              <a:t>http://www.scielo.br/scielo.php?script=sci_arttext&amp;pid=S0103-64402017000100078</a:t>
            </a:r>
            <a:endParaRPr lang="en-US" dirty="0"/>
          </a:p>
        </p:txBody>
      </p:sp>
      <p:sp>
        <p:nvSpPr>
          <p:cNvPr id="6" name="Rectangle 5"/>
          <p:cNvSpPr/>
          <p:nvPr/>
        </p:nvSpPr>
        <p:spPr>
          <a:xfrm>
            <a:off x="0" y="1325611"/>
            <a:ext cx="4082860" cy="830997"/>
          </a:xfrm>
          <a:prstGeom prst="rect">
            <a:avLst/>
          </a:prstGeom>
        </p:spPr>
        <p:txBody>
          <a:bodyPr wrap="square">
            <a:spAutoFit/>
          </a:bodyPr>
          <a:lstStyle/>
          <a:p>
            <a:r>
              <a:rPr lang="pt-BR" sz="1200" b="1" i="0" dirty="0" smtClean="0">
                <a:solidFill>
                  <a:srgbClr val="800000"/>
                </a:solidFill>
                <a:effectLst/>
                <a:latin typeface="times" panose="02020603050405020304" pitchFamily="18" charset="0"/>
              </a:rPr>
              <a:t>Braz. Dent. J. vol.28 no.1 Ribeirão Preto Jan./Feb. 2017</a:t>
            </a:r>
          </a:p>
          <a:p>
            <a:r>
              <a:rPr lang="pt-BR" sz="1200" b="0" i="0" dirty="0" smtClean="0">
                <a:solidFill>
                  <a:srgbClr val="800000"/>
                </a:solidFill>
                <a:effectLst/>
                <a:latin typeface="verdana" panose="020B0604030504040204" pitchFamily="34" charset="0"/>
              </a:rPr>
              <a:t>http://dx.doi.org/10.1590/0103-6440201700892 </a:t>
            </a:r>
          </a:p>
          <a:p>
            <a:r>
              <a:rPr lang="pt-BR" sz="1200" b="0" i="0" dirty="0" smtClean="0">
                <a:solidFill>
                  <a:srgbClr val="000000"/>
                </a:solidFill>
                <a:effectLst/>
                <a:latin typeface="verdana" panose="020B0604030504040204" pitchFamily="34" charset="0"/>
              </a:rPr>
              <a:t/>
            </a:r>
            <a:br>
              <a:rPr lang="pt-BR" sz="1200" b="0" i="0" dirty="0" smtClean="0">
                <a:solidFill>
                  <a:srgbClr val="000000"/>
                </a:solidFill>
                <a:effectLst/>
                <a:latin typeface="verdana" panose="020B0604030504040204" pitchFamily="34" charset="0"/>
              </a:rPr>
            </a:br>
            <a:endParaRPr lang="en-US" sz="1200" dirty="0"/>
          </a:p>
        </p:txBody>
      </p:sp>
      <p:sp>
        <p:nvSpPr>
          <p:cNvPr id="7" name="TextBox 6"/>
          <p:cNvSpPr txBox="1"/>
          <p:nvPr/>
        </p:nvSpPr>
        <p:spPr>
          <a:xfrm>
            <a:off x="1143000" y="4266841"/>
            <a:ext cx="2438400" cy="369332"/>
          </a:xfrm>
          <a:prstGeom prst="rect">
            <a:avLst/>
          </a:prstGeom>
          <a:noFill/>
        </p:spPr>
        <p:txBody>
          <a:bodyPr wrap="square" rtlCol="0">
            <a:spAutoFit/>
          </a:bodyPr>
          <a:lstStyle/>
          <a:p>
            <a:r>
              <a:rPr lang="en-US" dirty="0" smtClean="0"/>
              <a:t>Natural light exposure</a:t>
            </a:r>
            <a:endParaRPr lang="en-US" dirty="0"/>
          </a:p>
        </p:txBody>
      </p:sp>
      <p:pic>
        <p:nvPicPr>
          <p:cNvPr id="8" name="Picture 7"/>
          <p:cNvPicPr>
            <a:picLocks noChangeAspect="1"/>
          </p:cNvPicPr>
          <p:nvPr/>
        </p:nvPicPr>
        <p:blipFill rotWithShape="1">
          <a:blip r:embed="rId4"/>
          <a:srcRect l="21248" t="15910" r="48333" b="18873"/>
          <a:stretch/>
        </p:blipFill>
        <p:spPr>
          <a:xfrm>
            <a:off x="4222940" y="230515"/>
            <a:ext cx="4921060" cy="5931879"/>
          </a:xfrm>
          <a:prstGeom prst="rect">
            <a:avLst/>
          </a:prstGeom>
        </p:spPr>
      </p:pic>
      <p:sp>
        <p:nvSpPr>
          <p:cNvPr id="9" name="TextBox 8"/>
          <p:cNvSpPr txBox="1"/>
          <p:nvPr/>
        </p:nvSpPr>
        <p:spPr>
          <a:xfrm>
            <a:off x="146050" y="4867006"/>
            <a:ext cx="3683189" cy="1200329"/>
          </a:xfrm>
          <a:prstGeom prst="rect">
            <a:avLst/>
          </a:prstGeom>
          <a:noFill/>
        </p:spPr>
        <p:txBody>
          <a:bodyPr wrap="square" rtlCol="0">
            <a:spAutoFit/>
          </a:bodyPr>
          <a:lstStyle/>
          <a:p>
            <a:r>
              <a:rPr lang="en-US"/>
              <a:t>Photographs of biological (tooth and bone samples) and inert (styrofoam balls) materials under different combinations of illumination wavelength (nm) and filter </a:t>
            </a:r>
            <a:endParaRPr lang="en-US" dirty="0"/>
          </a:p>
        </p:txBody>
      </p:sp>
      <p:sp>
        <p:nvSpPr>
          <p:cNvPr id="10" name="Right Arrow 9"/>
          <p:cNvSpPr/>
          <p:nvPr/>
        </p:nvSpPr>
        <p:spPr>
          <a:xfrm>
            <a:off x="3829239" y="5257800"/>
            <a:ext cx="393701" cy="20937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flipV="1">
            <a:off x="2156061" y="3990156"/>
            <a:ext cx="140080" cy="3000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45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72DEF2B-A5DF-4180-B9DF-D9C9A4889B13}" type="slidenum">
              <a:rPr lang="en-US"/>
              <a:pPr>
                <a:defRPr/>
              </a:pPr>
              <a:t>4</a:t>
            </a:fld>
            <a:endParaRPr lang="th-TH"/>
          </a:p>
        </p:txBody>
      </p:sp>
      <p:sp>
        <p:nvSpPr>
          <p:cNvPr id="10243" name="Rectangle 2"/>
          <p:cNvSpPr>
            <a:spLocks noGrp="1" noChangeArrowheads="1"/>
          </p:cNvSpPr>
          <p:nvPr>
            <p:ph type="title"/>
          </p:nvPr>
        </p:nvSpPr>
        <p:spPr>
          <a:xfrm>
            <a:off x="457200" y="0"/>
            <a:ext cx="8229600" cy="1143000"/>
          </a:xfrm>
        </p:spPr>
        <p:txBody>
          <a:bodyPr/>
          <a:lstStyle/>
          <a:p>
            <a:pPr eaLnBrk="1" hangingPunct="1"/>
            <a:r>
              <a:rPr lang="en-US" altLang="en-US" b="1" smtClean="0">
                <a:solidFill>
                  <a:schemeClr val="tx1"/>
                </a:solidFill>
                <a:latin typeface="Times New Roman" panose="02020603050405020304" pitchFamily="18" charset="0"/>
              </a:rPr>
              <a:t>Electromagnetic Spectrum</a:t>
            </a:r>
            <a:endParaRPr lang="th-TH" altLang="en-US" b="1" smtClean="0">
              <a:solidFill>
                <a:schemeClr val="tx1"/>
              </a:solidFill>
              <a:latin typeface="Times New Roman" panose="02020603050405020304" pitchFamily="18" charset="0"/>
            </a:endParaRPr>
          </a:p>
        </p:txBody>
      </p:sp>
      <p:pic>
        <p:nvPicPr>
          <p:cNvPr id="10244" name="Picture 5" descr="Optical_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799306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p:cNvSpPr>
            <a:spLocks noChangeArrowheads="1"/>
          </p:cNvSpPr>
          <p:nvPr/>
        </p:nvSpPr>
        <p:spPr bwMode="auto">
          <a:xfrm>
            <a:off x="684213" y="3573463"/>
            <a:ext cx="2159000" cy="863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en-US" altLang="en-US"/>
          </a:p>
        </p:txBody>
      </p:sp>
      <p:sp>
        <p:nvSpPr>
          <p:cNvPr id="10246" name="Rectangle 8"/>
          <p:cNvSpPr>
            <a:spLocks noChangeArrowheads="1"/>
          </p:cNvSpPr>
          <p:nvPr/>
        </p:nvSpPr>
        <p:spPr bwMode="auto">
          <a:xfrm>
            <a:off x="3203575" y="2276475"/>
            <a:ext cx="360363" cy="136842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en-US" altLang="en-US"/>
          </a:p>
        </p:txBody>
      </p:sp>
      <p:sp>
        <p:nvSpPr>
          <p:cNvPr id="10247" name="Rectangle 9"/>
          <p:cNvSpPr>
            <a:spLocks noChangeArrowheads="1"/>
          </p:cNvSpPr>
          <p:nvPr/>
        </p:nvSpPr>
        <p:spPr bwMode="auto">
          <a:xfrm>
            <a:off x="3492500" y="3644900"/>
            <a:ext cx="2016125" cy="6477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914400" y="0"/>
            <a:ext cx="7772400" cy="1143000"/>
          </a:xfrm>
        </p:spPr>
        <p:txBody>
          <a:bodyPr/>
          <a:lstStyle/>
          <a:p>
            <a:pPr algn="ctr" eaLnBrk="1" hangingPunct="1"/>
            <a:r>
              <a:rPr lang="en-US" altLang="en-US" b="1" smtClean="0">
                <a:solidFill>
                  <a:schemeClr val="tx1"/>
                </a:solidFill>
                <a:latin typeface="Times New Roman" panose="02020603050405020304" pitchFamily="18" charset="0"/>
                <a:cs typeface="Times New Roman" panose="02020603050405020304" pitchFamily="18" charset="0"/>
              </a:rPr>
              <a:t>Conclusions</a:t>
            </a:r>
          </a:p>
        </p:txBody>
      </p:sp>
      <p:sp>
        <p:nvSpPr>
          <p:cNvPr id="3" name="Slide Number Placeholder 2"/>
          <p:cNvSpPr>
            <a:spLocks noGrp="1"/>
          </p:cNvSpPr>
          <p:nvPr>
            <p:ph type="sldNum" sz="quarter" idx="12"/>
          </p:nvPr>
        </p:nvSpPr>
        <p:spPr/>
        <p:txBody>
          <a:bodyPr/>
          <a:lstStyle/>
          <a:p>
            <a:pPr>
              <a:defRPr/>
            </a:pPr>
            <a:fld id="{B0CE46FE-B0AF-4334-B1B3-FC699C7B935F}" type="slidenum">
              <a:rPr lang="en-US"/>
              <a:pPr>
                <a:defRPr/>
              </a:pPr>
              <a:t>40</a:t>
            </a:fld>
            <a:endParaRPr lang="en-US"/>
          </a:p>
        </p:txBody>
      </p:sp>
      <p:sp>
        <p:nvSpPr>
          <p:cNvPr id="64516" name="Content Placeholder 3"/>
          <p:cNvSpPr>
            <a:spLocks noGrp="1"/>
          </p:cNvSpPr>
          <p:nvPr>
            <p:ph sz="quarter" idx="1"/>
          </p:nvPr>
        </p:nvSpPr>
        <p:spPr/>
        <p:txBody>
          <a:bodyPr/>
          <a:lstStyle/>
          <a:p>
            <a:pPr eaLnBrk="1" hangingPunct="1"/>
            <a:r>
              <a:rPr lang="en-US" altLang="en-US" sz="2800" smtClean="0">
                <a:latin typeface="Times New Roman" panose="02020603050405020304" pitchFamily="18" charset="0"/>
                <a:cs typeface="Times New Roman" panose="02020603050405020304" pitchFamily="18" charset="0"/>
              </a:rPr>
              <a:t>Radiation range that can be used in the forensic applications  cover UV, Visible and Infrared.</a:t>
            </a:r>
          </a:p>
          <a:p>
            <a:pPr eaLnBrk="1" hangingPunct="1"/>
            <a:endParaRPr lang="en-US" altLang="en-US" sz="2800" smtClean="0">
              <a:latin typeface="Times New Roman" panose="02020603050405020304" pitchFamily="18" charset="0"/>
              <a:cs typeface="Times New Roman" panose="02020603050405020304" pitchFamily="18" charset="0"/>
            </a:endParaRPr>
          </a:p>
          <a:p>
            <a:pPr eaLnBrk="1" hangingPunct="1"/>
            <a:r>
              <a:rPr lang="en-US" altLang="en-US" sz="2800" smtClean="0">
                <a:latin typeface="Times New Roman" panose="02020603050405020304" pitchFamily="18" charset="0"/>
                <a:cs typeface="Times New Roman" panose="02020603050405020304" pitchFamily="18" charset="0"/>
              </a:rPr>
              <a:t>Lightwave offers a simple but effective means for investigating  latent trace evidence.</a:t>
            </a:r>
          </a:p>
          <a:p>
            <a:pPr eaLnBrk="1" hangingPunct="1"/>
            <a:endParaRPr lang="en-US" altLang="en-US" sz="2800" smtClean="0">
              <a:latin typeface="Times New Roman" panose="02020603050405020304" pitchFamily="18" charset="0"/>
              <a:cs typeface="Times New Roman" panose="02020603050405020304" pitchFamily="18" charset="0"/>
            </a:endParaRPr>
          </a:p>
          <a:p>
            <a:pPr eaLnBrk="1" hangingPunct="1"/>
            <a:r>
              <a:rPr lang="en-US" altLang="en-US" sz="2800" smtClean="0">
                <a:latin typeface="Times New Roman" panose="02020603050405020304" pitchFamily="18" charset="0"/>
                <a:cs typeface="Times New Roman" panose="02020603050405020304" pitchFamily="18" charset="0"/>
              </a:rPr>
              <a:t>The process is non-destructive allowing further testing to be performed if required.</a:t>
            </a:r>
          </a:p>
          <a:p>
            <a:pPr eaLnBrk="1" hangingPunct="1"/>
            <a:endParaRPr lang="en-US" altLang="en-US" sz="28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b="1" smtClean="0">
                <a:solidFill>
                  <a:schemeClr val="tx1"/>
                </a:solidFill>
                <a:latin typeface="Times New Roman" panose="02020603050405020304" pitchFamily="18" charset="0"/>
                <a:cs typeface="Times New Roman" panose="02020603050405020304" pitchFamily="18" charset="0"/>
              </a:rPr>
              <a:t>References</a:t>
            </a:r>
          </a:p>
        </p:txBody>
      </p:sp>
      <p:sp>
        <p:nvSpPr>
          <p:cNvPr id="3" name="Slide Number Placeholder 2"/>
          <p:cNvSpPr>
            <a:spLocks noGrp="1"/>
          </p:cNvSpPr>
          <p:nvPr>
            <p:ph type="sldNum" sz="quarter" idx="12"/>
          </p:nvPr>
        </p:nvSpPr>
        <p:spPr/>
        <p:txBody>
          <a:bodyPr/>
          <a:lstStyle/>
          <a:p>
            <a:pPr>
              <a:defRPr/>
            </a:pPr>
            <a:fld id="{A738F82C-0DA3-45EC-93CC-44BE6F1BEF84}" type="slidenum">
              <a:rPr lang="en-US"/>
              <a:pPr>
                <a:defRPr/>
              </a:pPr>
              <a:t>41</a:t>
            </a:fld>
            <a:endParaRPr lang="en-US"/>
          </a:p>
        </p:txBody>
      </p:sp>
      <p:sp>
        <p:nvSpPr>
          <p:cNvPr id="65540" name="Content Placeholder 3"/>
          <p:cNvSpPr>
            <a:spLocks noGrp="1"/>
          </p:cNvSpPr>
          <p:nvPr>
            <p:ph sz="quarter" idx="1"/>
          </p:nvPr>
        </p:nvSpPr>
        <p:spPr/>
        <p:txBody>
          <a:bodyPr/>
          <a:lstStyle/>
          <a:p>
            <a:pPr marL="514350" indent="-514350" eaLnBrk="1" hangingPunct="1">
              <a:buFont typeface="Wingdings 2" panose="05020102010507070707" pitchFamily="18" charset="2"/>
              <a:buAutoNum type="arabicPeriod"/>
            </a:pPr>
            <a:r>
              <a:rPr lang="en-US" altLang="en-US" sz="2800" smtClean="0">
                <a:latin typeface="Times New Roman" panose="02020603050405020304" pitchFamily="18" charset="0"/>
                <a:cs typeface="Times New Roman" panose="02020603050405020304" pitchFamily="18" charset="0"/>
              </a:rPr>
              <a:t>W C Lee and B E Khoo, “Forensic Light Source for Detection of Biological Evidences in Crime Scene Investigation : A Review”, Malaysian Journal of Forensic Science, 2010, Vol 1, p 17-27.</a:t>
            </a:r>
          </a:p>
          <a:p>
            <a:pPr marL="514350" indent="-514350" eaLnBrk="1" hangingPunct="1">
              <a:buFont typeface="Wingdings 2" panose="05020102010507070707" pitchFamily="18" charset="2"/>
              <a:buAutoNum type="arabicPeriod"/>
            </a:pPr>
            <a:r>
              <a:rPr lang="en-US" altLang="en-US" sz="2800" smtClean="0">
                <a:latin typeface="Times New Roman" panose="02020603050405020304" pitchFamily="18" charset="0"/>
                <a:cs typeface="Times New Roman" panose="02020603050405020304" pitchFamily="18" charset="0"/>
              </a:rPr>
              <a:t>P B Ohara, Carol Engelson and W S Peter, “Turning on the Light: Lesson form Luminescence”, Journal of Chemical Education, Vol. 82, No. 1, 2005, p 49-52.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256FEB8-BC6F-4BB0-BA10-2A07248DB993}" type="slidenum">
              <a:rPr lang="en-US"/>
              <a:pPr>
                <a:defRPr/>
              </a:pPr>
              <a:t>5</a:t>
            </a:fld>
            <a:endParaRPr lang="th-TH"/>
          </a:p>
        </p:txBody>
      </p:sp>
      <p:sp>
        <p:nvSpPr>
          <p:cNvPr id="12291" name="Rectangle 2"/>
          <p:cNvSpPr>
            <a:spLocks noGrp="1" noChangeArrowheads="1"/>
          </p:cNvSpPr>
          <p:nvPr>
            <p:ph type="title"/>
          </p:nvPr>
        </p:nvSpPr>
        <p:spPr/>
        <p:txBody>
          <a:bodyPr/>
          <a:lstStyle/>
          <a:p>
            <a:pPr eaLnBrk="1" hangingPunct="1"/>
            <a:r>
              <a:rPr lang="en-US" altLang="en-US" b="1" smtClean="0">
                <a:solidFill>
                  <a:srgbClr val="FF0000"/>
                </a:solidFill>
                <a:latin typeface="Times New Roman" panose="02020603050405020304" pitchFamily="18" charset="0"/>
              </a:rPr>
              <a:t>U</a:t>
            </a:r>
            <a:r>
              <a:rPr lang="en-US" altLang="en-US" b="1" smtClean="0">
                <a:latin typeface="Times New Roman" panose="02020603050405020304" pitchFamily="18" charset="0"/>
              </a:rPr>
              <a:t>ltra</a:t>
            </a:r>
            <a:r>
              <a:rPr lang="en-US" altLang="en-US" b="1" smtClean="0">
                <a:solidFill>
                  <a:srgbClr val="FF0000"/>
                </a:solidFill>
                <a:latin typeface="Times New Roman" panose="02020603050405020304" pitchFamily="18" charset="0"/>
              </a:rPr>
              <a:t>V</a:t>
            </a:r>
            <a:r>
              <a:rPr lang="en-US" altLang="en-US" b="1" smtClean="0">
                <a:latin typeface="Times New Roman" panose="02020603050405020304" pitchFamily="18" charset="0"/>
              </a:rPr>
              <a:t>iolet Light </a:t>
            </a:r>
            <a:endParaRPr lang="th-TH" altLang="en-US" b="1" smtClean="0">
              <a:latin typeface="Times New Roman" panose="02020603050405020304" pitchFamily="18" charset="0"/>
            </a:endParaRPr>
          </a:p>
        </p:txBody>
      </p:sp>
      <p:sp>
        <p:nvSpPr>
          <p:cNvPr id="12292" name="Rectangle 3"/>
          <p:cNvSpPr>
            <a:spLocks noGrp="1" noChangeArrowheads="1"/>
          </p:cNvSpPr>
          <p:nvPr>
            <p:ph type="body" idx="1"/>
          </p:nvPr>
        </p:nvSpPr>
        <p:spPr>
          <a:xfrm>
            <a:off x="250825" y="1557338"/>
            <a:ext cx="8507413" cy="4525962"/>
          </a:xfrm>
        </p:spPr>
        <p:txBody>
          <a:bodyPr/>
          <a:lstStyle/>
          <a:p>
            <a:pPr eaLnBrk="1" hangingPunct="1"/>
            <a:r>
              <a:rPr lang="en-US" altLang="en-US" sz="2800" smtClean="0">
                <a:latin typeface="Times New Roman" panose="02020603050405020304" pitchFamily="18" charset="0"/>
              </a:rPr>
              <a:t>Short wavelength or far UV (UV C) :100 to 280 nm  for sterilization,</a:t>
            </a:r>
          </a:p>
          <a:p>
            <a:pPr eaLnBrk="1" hangingPunct="1"/>
            <a:r>
              <a:rPr lang="en-US" altLang="en-US" sz="2800" smtClean="0">
                <a:latin typeface="Times New Roman" panose="02020603050405020304" pitchFamily="18" charset="0"/>
              </a:rPr>
              <a:t>  Medium wavelength (UV B)  : 280  to 315 nm  for cosmetic purposes,</a:t>
            </a:r>
          </a:p>
          <a:p>
            <a:pPr eaLnBrk="1" hangingPunct="1"/>
            <a:r>
              <a:rPr lang="en-US" altLang="en-US" sz="2800" b="1" smtClean="0">
                <a:solidFill>
                  <a:srgbClr val="FF0000"/>
                </a:solidFill>
                <a:latin typeface="Times New Roman" panose="02020603050405020304" pitchFamily="18" charset="0"/>
              </a:rPr>
              <a:t>Long wavelength or near UV</a:t>
            </a:r>
            <a:r>
              <a:rPr lang="th-TH" altLang="en-US" sz="2800" b="1" smtClean="0">
                <a:solidFill>
                  <a:srgbClr val="FF0000"/>
                </a:solidFill>
                <a:latin typeface="Times New Roman" panose="02020603050405020304" pitchFamily="18" charset="0"/>
              </a:rPr>
              <a:t> </a:t>
            </a:r>
            <a:r>
              <a:rPr lang="en-US" altLang="en-US" sz="2800" b="1" smtClean="0">
                <a:solidFill>
                  <a:srgbClr val="FF0000"/>
                </a:solidFill>
                <a:latin typeface="Times New Roman" panose="02020603050405020304" pitchFamily="18" charset="0"/>
              </a:rPr>
              <a:t>(UV A): 315  to 400 nm  for forensic identifications of latent evidence.</a:t>
            </a:r>
          </a:p>
          <a:p>
            <a:pPr eaLnBrk="1" hangingPunct="1"/>
            <a:endParaRPr lang="th-TH" altLang="en-US" sz="2800" b="1" smtClean="0">
              <a:solidFill>
                <a:srgbClr val="FF0000"/>
              </a:solidFill>
              <a:latin typeface="Times New Roman" panose="02020603050405020304" pitchFamily="18" charset="0"/>
            </a:endParaRPr>
          </a:p>
        </p:txBody>
      </p:sp>
      <p:sp>
        <p:nvSpPr>
          <p:cNvPr id="12293" name="TextBox 4"/>
          <p:cNvSpPr txBox="1">
            <a:spLocks noChangeArrowheads="1"/>
          </p:cNvSpPr>
          <p:nvPr/>
        </p:nvSpPr>
        <p:spPr bwMode="auto">
          <a:xfrm>
            <a:off x="838200" y="4572000"/>
            <a:ext cx="78486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pPr eaLnBrk="1" hangingPunct="1">
              <a:lnSpc>
                <a:spcPct val="80000"/>
              </a:lnSpc>
            </a:pPr>
            <a:r>
              <a:rPr lang="en-US" altLang="en-US" sz="2400">
                <a:latin typeface="Times New Roman" panose="02020603050405020304" pitchFamily="18" charset="0"/>
              </a:rPr>
              <a:t>Examples of  latent evidence includes</a:t>
            </a:r>
          </a:p>
          <a:p>
            <a:pPr eaLnBrk="1" hangingPunct="1">
              <a:lnSpc>
                <a:spcPct val="80000"/>
              </a:lnSpc>
            </a:pPr>
            <a:r>
              <a:rPr lang="en-US" altLang="en-US" sz="2400">
                <a:latin typeface="Times New Roman" panose="02020603050405020304" pitchFamily="18" charset="0"/>
              </a:rPr>
              <a:t>	        - fingerprints,</a:t>
            </a:r>
          </a:p>
          <a:p>
            <a:pPr eaLnBrk="1" hangingPunct="1">
              <a:lnSpc>
                <a:spcPct val="80000"/>
              </a:lnSpc>
            </a:pPr>
            <a:r>
              <a:rPr lang="en-US" altLang="en-US" sz="2400">
                <a:latin typeface="Times New Roman" panose="02020603050405020304" pitchFamily="18" charset="0"/>
              </a:rPr>
              <a:t>	        - body fluids, i.e. blood, saliva, semen etc. on </a:t>
            </a:r>
          </a:p>
          <a:p>
            <a:pPr eaLnBrk="1" hangingPunct="1">
              <a:lnSpc>
                <a:spcPct val="80000"/>
              </a:lnSpc>
            </a:pPr>
            <a:r>
              <a:rPr lang="en-US" altLang="en-US" sz="2400">
                <a:latin typeface="Times New Roman" panose="02020603050405020304" pitchFamily="18" charset="0"/>
              </a:rPr>
              <a:t>	           clothes,</a:t>
            </a:r>
          </a:p>
          <a:p>
            <a:pPr eaLnBrk="1" hangingPunct="1">
              <a:lnSpc>
                <a:spcPct val="80000"/>
              </a:lnSpc>
            </a:pPr>
            <a:r>
              <a:rPr lang="en-US" altLang="en-US" sz="2400">
                <a:latin typeface="Times New Roman" panose="02020603050405020304" pitchFamily="18" charset="0"/>
              </a:rPr>
              <a:t>	        - bite marks and faded bruises,</a:t>
            </a:r>
          </a:p>
          <a:p>
            <a:pPr eaLnBrk="1" hangingPunct="1">
              <a:lnSpc>
                <a:spcPct val="80000"/>
              </a:lnSpc>
            </a:pPr>
            <a:r>
              <a:rPr lang="en-US" altLang="en-US" sz="2400">
                <a:latin typeface="Times New Roman" panose="02020603050405020304" pitchFamily="18" charset="0"/>
              </a:rPr>
              <a:t>	        - </a:t>
            </a:r>
            <a:r>
              <a:rPr lang="en-US" altLang="en-US" sz="2400" b="1">
                <a:solidFill>
                  <a:srgbClr val="FF0000"/>
                </a:solidFill>
                <a:latin typeface="Times New Roman" panose="02020603050405020304" pitchFamily="18" charset="0"/>
              </a:rPr>
              <a:t>writing on documents</a:t>
            </a:r>
            <a:r>
              <a:rPr lang="en-US" altLang="en-US" sz="2400">
                <a:latin typeface="Times New Roman" panose="02020603050405020304" pitchFamily="18" charset="0"/>
              </a:rPr>
              <a:t>.</a:t>
            </a:r>
          </a:p>
        </p:txBody>
      </p:sp>
      <p:sp>
        <p:nvSpPr>
          <p:cNvPr id="6" name="Rectangle 5"/>
          <p:cNvSpPr/>
          <p:nvPr/>
        </p:nvSpPr>
        <p:spPr>
          <a:xfrm>
            <a:off x="762000" y="4495800"/>
            <a:ext cx="8077200" cy="1981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A4519C8-58A8-4D8C-A4B1-BEC252089A4B}" type="slidenum">
              <a:rPr lang="en-US"/>
              <a:pPr>
                <a:defRPr/>
              </a:pPr>
              <a:t>6</a:t>
            </a:fld>
            <a:endParaRPr lang="th-TH"/>
          </a:p>
        </p:txBody>
      </p:sp>
      <p:sp>
        <p:nvSpPr>
          <p:cNvPr id="14339" name="Rectangle 2"/>
          <p:cNvSpPr>
            <a:spLocks noGrp="1" noChangeArrowheads="1"/>
          </p:cNvSpPr>
          <p:nvPr>
            <p:ph type="title"/>
          </p:nvPr>
        </p:nvSpPr>
        <p:spPr>
          <a:xfrm>
            <a:off x="914400" y="228600"/>
            <a:ext cx="7772400" cy="944563"/>
          </a:xfrm>
        </p:spPr>
        <p:txBody>
          <a:bodyPr/>
          <a:lstStyle/>
          <a:p>
            <a:pPr eaLnBrk="1" hangingPunct="1"/>
            <a:r>
              <a:rPr lang="en-US" altLang="en-US" b="1" smtClean="0">
                <a:solidFill>
                  <a:srgbClr val="7030A0"/>
                </a:solidFill>
                <a:latin typeface="Times New Roman" panose="02020603050405020304" pitchFamily="18" charset="0"/>
              </a:rPr>
              <a:t>UV</a:t>
            </a:r>
            <a:r>
              <a:rPr lang="en-US" altLang="en-US" b="1" smtClean="0">
                <a:solidFill>
                  <a:schemeClr val="tx1"/>
                </a:solidFill>
                <a:latin typeface="Times New Roman" panose="02020603050405020304" pitchFamily="18" charset="0"/>
              </a:rPr>
              <a:t> Sources and </a:t>
            </a:r>
            <a:r>
              <a:rPr lang="en-US" altLang="en-US" b="1" smtClean="0">
                <a:solidFill>
                  <a:srgbClr val="7030A0"/>
                </a:solidFill>
                <a:latin typeface="Times New Roman" panose="02020603050405020304" pitchFamily="18" charset="0"/>
              </a:rPr>
              <a:t>UV</a:t>
            </a:r>
            <a:r>
              <a:rPr lang="en-US" altLang="en-US" b="1" smtClean="0">
                <a:solidFill>
                  <a:schemeClr val="tx1"/>
                </a:solidFill>
                <a:latin typeface="Times New Roman" panose="02020603050405020304" pitchFamily="18" charset="0"/>
              </a:rPr>
              <a:t> detection</a:t>
            </a:r>
            <a:endParaRPr lang="th-TH" altLang="en-US" b="1" smtClean="0">
              <a:solidFill>
                <a:schemeClr val="tx1"/>
              </a:solidFill>
              <a:latin typeface="Times New Roman" panose="02020603050405020304" pitchFamily="18" charset="0"/>
            </a:endParaRPr>
          </a:p>
        </p:txBody>
      </p:sp>
      <p:sp>
        <p:nvSpPr>
          <p:cNvPr id="13315" name="Rectangle 3"/>
          <p:cNvSpPr>
            <a:spLocks noGrp="1" noChangeArrowheads="1"/>
          </p:cNvSpPr>
          <p:nvPr>
            <p:ph type="body" idx="1"/>
          </p:nvPr>
        </p:nvSpPr>
        <p:spPr>
          <a:xfrm>
            <a:off x="358775" y="1219200"/>
            <a:ext cx="8785225" cy="5229225"/>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sz="2800" b="1" dirty="0" smtClean="0">
                <a:latin typeface="Times New Roman" pitchFamily="18" charset="0"/>
              </a:rPr>
              <a:t>UV Sources </a:t>
            </a:r>
            <a:r>
              <a:rPr lang="en-US" sz="2800" dirty="0" smtClean="0">
                <a:latin typeface="Times New Roman" pitchFamily="18" charset="0"/>
              </a:rPr>
              <a:t>:</a:t>
            </a:r>
          </a:p>
          <a:p>
            <a:pPr marL="274320" indent="-274320" eaLnBrk="1" fontAlgn="auto" hangingPunct="1">
              <a:spcBef>
                <a:spcPts val="580"/>
              </a:spcBef>
              <a:spcAft>
                <a:spcPts val="0"/>
              </a:spcAft>
              <a:buFont typeface="Wingdings 2"/>
              <a:buNone/>
              <a:defRPr/>
            </a:pPr>
            <a:r>
              <a:rPr lang="en-US" sz="2800" dirty="0" smtClean="0">
                <a:latin typeface="Times New Roman" pitchFamily="18" charset="0"/>
              </a:rPr>
              <a:t>	</a:t>
            </a:r>
            <a:r>
              <a:rPr lang="en-US" sz="2800" b="1" dirty="0" smtClean="0">
                <a:latin typeface="Times New Roman" pitchFamily="18" charset="0"/>
              </a:rPr>
              <a:t>Gas-discharged tubes :</a:t>
            </a:r>
            <a:r>
              <a:rPr lang="en-US" sz="2800" dirty="0" smtClean="0">
                <a:latin typeface="Times New Roman" pitchFamily="18" charset="0"/>
              </a:rPr>
              <a:t> polychromatic light sources,</a:t>
            </a:r>
          </a:p>
          <a:p>
            <a:pPr marL="274320" indent="-274320" eaLnBrk="1" fontAlgn="auto" hangingPunct="1">
              <a:spcBef>
                <a:spcPts val="580"/>
              </a:spcBef>
              <a:spcAft>
                <a:spcPts val="0"/>
              </a:spcAft>
              <a:buFont typeface="Wingdings 2"/>
              <a:buNone/>
              <a:defRPr/>
            </a:pPr>
            <a:r>
              <a:rPr lang="en-US" sz="2800" dirty="0" smtClean="0">
                <a:latin typeface="Times New Roman" pitchFamily="18" charset="0"/>
              </a:rPr>
              <a:t>                                            examples include  black </a:t>
            </a:r>
            <a:r>
              <a:rPr lang="en-US" sz="2800" dirty="0">
                <a:latin typeface="Times New Roman" pitchFamily="18" charset="0"/>
              </a:rPr>
              <a:t>light tubes, </a:t>
            </a:r>
            <a:endParaRPr lang="en-US" sz="2800" dirty="0" smtClean="0">
              <a:latin typeface="Times New Roman" pitchFamily="18" charset="0"/>
            </a:endParaRPr>
          </a:p>
          <a:p>
            <a:pPr marL="274320" indent="-274320" eaLnBrk="1" fontAlgn="auto" hangingPunct="1">
              <a:spcBef>
                <a:spcPts val="580"/>
              </a:spcBef>
              <a:spcAft>
                <a:spcPts val="0"/>
              </a:spcAft>
              <a:buFont typeface="Wingdings 2"/>
              <a:buNone/>
              <a:defRPr/>
            </a:pPr>
            <a:r>
              <a:rPr lang="en-US" sz="2800" dirty="0" smtClean="0">
                <a:latin typeface="Times New Roman" pitchFamily="18" charset="0"/>
              </a:rPr>
              <a:t>                                            mercury  and </a:t>
            </a:r>
            <a:r>
              <a:rPr lang="en-US" sz="2800" dirty="0">
                <a:latin typeface="Times New Roman" pitchFamily="18" charset="0"/>
              </a:rPr>
              <a:t>xenon </a:t>
            </a:r>
            <a:r>
              <a:rPr lang="en-US" sz="2800" dirty="0" smtClean="0">
                <a:latin typeface="Times New Roman" pitchFamily="18" charset="0"/>
              </a:rPr>
              <a:t>lamps.</a:t>
            </a:r>
          </a:p>
          <a:p>
            <a:pPr marL="274320" indent="-274320" eaLnBrk="1" fontAlgn="auto" hangingPunct="1">
              <a:spcBef>
                <a:spcPts val="580"/>
              </a:spcBef>
              <a:spcAft>
                <a:spcPts val="0"/>
              </a:spcAft>
              <a:buFont typeface="Wingdings 2"/>
              <a:buNone/>
              <a:defRPr/>
            </a:pPr>
            <a:r>
              <a:rPr lang="en-US" sz="2800" dirty="0" smtClean="0">
                <a:latin typeface="Times New Roman" pitchFamily="18" charset="0"/>
              </a:rPr>
              <a:t>                                             </a:t>
            </a:r>
          </a:p>
          <a:p>
            <a:pPr marL="274320" indent="-274320" eaLnBrk="1" fontAlgn="auto" hangingPunct="1">
              <a:spcBef>
                <a:spcPts val="580"/>
              </a:spcBef>
              <a:spcAft>
                <a:spcPts val="0"/>
              </a:spcAft>
              <a:buFont typeface="Wingdings 2"/>
              <a:buNone/>
              <a:defRPr/>
            </a:pPr>
            <a:r>
              <a:rPr lang="en-US" sz="2800" dirty="0" smtClean="0">
                <a:latin typeface="Times New Roman" pitchFamily="18" charset="0"/>
              </a:rPr>
              <a:t>    </a:t>
            </a:r>
            <a:r>
              <a:rPr lang="en-US" sz="2800" b="1" dirty="0" smtClean="0">
                <a:latin typeface="Times New Roman" pitchFamily="18" charset="0"/>
              </a:rPr>
              <a:t>Solid-state sources : </a:t>
            </a:r>
            <a:r>
              <a:rPr lang="en-US" sz="2800" dirty="0" smtClean="0">
                <a:latin typeface="Times New Roman" pitchFamily="18" charset="0"/>
              </a:rPr>
              <a:t> highly monochromatic light sources</a:t>
            </a:r>
          </a:p>
          <a:p>
            <a:pPr marL="274320" indent="-274320" eaLnBrk="1" fontAlgn="auto" hangingPunct="1">
              <a:spcBef>
                <a:spcPts val="580"/>
              </a:spcBef>
              <a:spcAft>
                <a:spcPts val="0"/>
              </a:spcAft>
              <a:buFont typeface="Wingdings 2"/>
              <a:buNone/>
              <a:defRPr/>
            </a:pPr>
            <a:r>
              <a:rPr lang="en-US" sz="2800" dirty="0" smtClean="0">
                <a:latin typeface="Times New Roman" pitchFamily="18" charset="0"/>
              </a:rPr>
              <a:t>				       examples includes  UV light emitting </a:t>
            </a:r>
          </a:p>
          <a:p>
            <a:pPr marL="274320" indent="-274320" eaLnBrk="1" fontAlgn="auto" hangingPunct="1">
              <a:spcBef>
                <a:spcPts val="580"/>
              </a:spcBef>
              <a:spcAft>
                <a:spcPts val="0"/>
              </a:spcAft>
              <a:buFont typeface="Wingdings 2"/>
              <a:buNone/>
              <a:defRPr/>
            </a:pPr>
            <a:r>
              <a:rPr lang="en-US" sz="2800" dirty="0" smtClean="0">
                <a:latin typeface="Times New Roman" pitchFamily="18" charset="0"/>
              </a:rPr>
              <a:t>                                         and UV lasers.</a:t>
            </a:r>
          </a:p>
          <a:p>
            <a:pPr marL="274320" indent="-274320" eaLnBrk="1" fontAlgn="auto" hangingPunct="1">
              <a:spcBef>
                <a:spcPts val="580"/>
              </a:spcBef>
              <a:spcAft>
                <a:spcPts val="0"/>
              </a:spcAft>
              <a:buFont typeface="Wingdings 2"/>
              <a:buChar char=""/>
              <a:defRPr/>
            </a:pPr>
            <a:endParaRPr lang="en-US" sz="2800" dirty="0">
              <a:latin typeface="Times New Roman" pitchFamily="18" charset="0"/>
            </a:endParaRPr>
          </a:p>
          <a:p>
            <a:pPr marL="274320" indent="-274320" eaLnBrk="1" fontAlgn="auto" hangingPunct="1">
              <a:spcBef>
                <a:spcPts val="580"/>
              </a:spcBef>
              <a:spcAft>
                <a:spcPts val="0"/>
              </a:spcAft>
              <a:buFont typeface="Wingdings 2"/>
              <a:buChar char=""/>
              <a:defRPr/>
            </a:pPr>
            <a:r>
              <a:rPr lang="en-US" sz="2800" b="1" dirty="0" smtClean="0">
                <a:latin typeface="Times New Roman" pitchFamily="18" charset="0"/>
              </a:rPr>
              <a:t>UV detection </a:t>
            </a:r>
            <a:r>
              <a:rPr lang="en-US" sz="2800" dirty="0" smtClean="0">
                <a:latin typeface="Times New Roman" pitchFamily="18" charset="0"/>
              </a:rPr>
              <a:t>:  a direct detection by a specially made detector or an indirect detection via optical phenomena, i.e., fluorescence and phosphorescence.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6050" y="1591470"/>
            <a:ext cx="7772400" cy="1143000"/>
          </a:xfrm>
        </p:spPr>
        <p:txBody>
          <a:bodyPr/>
          <a:lstStyle/>
          <a:p>
            <a:r>
              <a:rPr lang="en-US" altLang="en-US" b="1" dirty="0" smtClean="0">
                <a:latin typeface="Times New Roman" panose="02020603050405020304" pitchFamily="18" charset="0"/>
                <a:cs typeface="Times New Roman" panose="02020603050405020304" pitchFamily="18" charset="0"/>
              </a:rPr>
              <a:t>Black light</a:t>
            </a:r>
          </a:p>
        </p:txBody>
      </p:sp>
      <p:sp>
        <p:nvSpPr>
          <p:cNvPr id="16387" name="Content Placeholder 2"/>
          <p:cNvSpPr>
            <a:spLocks noGrp="1"/>
          </p:cNvSpPr>
          <p:nvPr>
            <p:ph sz="quarter" idx="1"/>
          </p:nvPr>
        </p:nvSpPr>
        <p:spPr>
          <a:xfrm>
            <a:off x="374650" y="2859088"/>
            <a:ext cx="8464550" cy="4572000"/>
          </a:xfrm>
        </p:spPr>
        <p:txBody>
          <a:bodyPr/>
          <a:lstStyle/>
          <a:p>
            <a:r>
              <a:rPr lang="en-US" altLang="en-US" dirty="0" smtClean="0">
                <a:latin typeface="Times New Roman" panose="02020603050405020304" pitchFamily="18" charset="0"/>
                <a:cs typeface="Times New Roman" panose="02020603050405020304" pitchFamily="18" charset="0"/>
              </a:rPr>
              <a:t>A </a:t>
            </a:r>
            <a:r>
              <a:rPr lang="en-US" altLang="en-US" b="1" dirty="0" smtClean="0">
                <a:latin typeface="Times New Roman" panose="02020603050405020304" pitchFamily="18" charset="0"/>
                <a:cs typeface="Times New Roman" panose="02020603050405020304" pitchFamily="18" charset="0"/>
              </a:rPr>
              <a:t>tube black light</a:t>
            </a:r>
            <a:r>
              <a:rPr lang="en-US" altLang="en-US" dirty="0" smtClean="0">
                <a:latin typeface="Times New Roman" panose="02020603050405020304" pitchFamily="18" charset="0"/>
                <a:cs typeface="Times New Roman" panose="02020603050405020304" pitchFamily="18" charset="0"/>
              </a:rPr>
              <a:t> is a basically a fluorescent lamp containing mercury vapor with a different sort of phosphor coating. This coating absorbs harmful shortwave </a:t>
            </a:r>
            <a:r>
              <a:rPr lang="en-US" altLang="en-US" b="1" dirty="0" smtClean="0">
                <a:latin typeface="Times New Roman" panose="02020603050405020304" pitchFamily="18" charset="0"/>
                <a:cs typeface="Times New Roman" panose="02020603050405020304" pitchFamily="18" charset="0"/>
              </a:rPr>
              <a:t>UV-B</a:t>
            </a:r>
            <a:r>
              <a:rPr lang="en-US" altLang="en-US" dirty="0" smtClean="0">
                <a:latin typeface="Times New Roman" panose="02020603050405020304" pitchFamily="18" charset="0"/>
                <a:cs typeface="Times New Roman" panose="02020603050405020304" pitchFamily="18" charset="0"/>
              </a:rPr>
              <a:t> and </a:t>
            </a:r>
            <a:r>
              <a:rPr lang="en-US" altLang="en-US" b="1" dirty="0" smtClean="0">
                <a:latin typeface="Times New Roman" panose="02020603050405020304" pitchFamily="18" charset="0"/>
                <a:cs typeface="Times New Roman" panose="02020603050405020304" pitchFamily="18" charset="0"/>
              </a:rPr>
              <a:t>UV-C</a:t>
            </a:r>
            <a:r>
              <a:rPr lang="en-US" altLang="en-US" dirty="0" smtClean="0">
                <a:latin typeface="Times New Roman" panose="02020603050405020304" pitchFamily="18" charset="0"/>
                <a:cs typeface="Times New Roman" panose="02020603050405020304" pitchFamily="18" charset="0"/>
              </a:rPr>
              <a:t> light and emits </a:t>
            </a:r>
            <a:r>
              <a:rPr lang="en-US" altLang="en-US" b="1" dirty="0" smtClean="0">
                <a:latin typeface="Times New Roman" panose="02020603050405020304" pitchFamily="18" charset="0"/>
                <a:cs typeface="Times New Roman" panose="02020603050405020304" pitchFamily="18" charset="0"/>
              </a:rPr>
              <a:t>UV-A</a:t>
            </a:r>
            <a:r>
              <a:rPr lang="en-US" altLang="en-US" dirty="0" smtClean="0">
                <a:latin typeface="Times New Roman" panose="02020603050405020304" pitchFamily="18" charset="0"/>
                <a:cs typeface="Times New Roman" panose="02020603050405020304" pitchFamily="18" charset="0"/>
              </a:rPr>
              <a:t> light. </a:t>
            </a:r>
          </a:p>
          <a:p>
            <a:r>
              <a:rPr lang="en-US" altLang="en-US" dirty="0" smtClean="0">
                <a:latin typeface="Times New Roman" panose="02020603050405020304" pitchFamily="18" charset="0"/>
                <a:cs typeface="Times New Roman" panose="02020603050405020304" pitchFamily="18" charset="0"/>
              </a:rPr>
              <a:t>The "black" glass tube itself blocks most visible light, so in the end only benign long-wave UV-A light, along with some blue and violet visible light, passes through.</a:t>
            </a:r>
          </a:p>
          <a:p>
            <a:pPr marL="0" indent="0">
              <a:buNone/>
            </a:pPr>
            <a:r>
              <a:rPr lang="en-US" sz="1800" dirty="0" smtClean="0"/>
              <a:t>                             http://www.naturalux.com/NaturaLux_Lighting_Filters_UVinfo.htm</a:t>
            </a:r>
            <a:endParaRPr lang="en-US" altLang="en-US" sz="18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261063A-A2BB-4E97-AC8D-C0F30EEE7BFB}" type="slidenum">
              <a:rPr lang="en-US" smtClean="0"/>
              <a:pPr>
                <a:defRPr/>
              </a:pPr>
              <a:t>7</a:t>
            </a:fld>
            <a:endParaRPr lang="en-US"/>
          </a:p>
        </p:txBody>
      </p:sp>
      <p:sp>
        <p:nvSpPr>
          <p:cNvPr id="16389" name="Rectangle 4"/>
          <p:cNvSpPr>
            <a:spLocks noChangeArrowheads="1"/>
          </p:cNvSpPr>
          <p:nvPr/>
        </p:nvSpPr>
        <p:spPr bwMode="auto">
          <a:xfrm>
            <a:off x="2133600" y="6049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eaLnBrk="0" fontAlgn="base" hangingPunct="0">
              <a:spcBef>
                <a:spcPct val="0"/>
              </a:spcBef>
              <a:spcAft>
                <a:spcPct val="0"/>
              </a:spcAft>
              <a:defRPr>
                <a:solidFill>
                  <a:schemeClr val="tx1"/>
                </a:solidFill>
                <a:latin typeface="Perpetua" panose="02020502060401020303" pitchFamily="18" charset="0"/>
              </a:defRPr>
            </a:lvl6pPr>
            <a:lvl7pPr marL="2971800" indent="-228600" eaLnBrk="0" fontAlgn="base" hangingPunct="0">
              <a:spcBef>
                <a:spcPct val="0"/>
              </a:spcBef>
              <a:spcAft>
                <a:spcPct val="0"/>
              </a:spcAft>
              <a:defRPr>
                <a:solidFill>
                  <a:schemeClr val="tx1"/>
                </a:solidFill>
                <a:latin typeface="Perpetua" panose="02020502060401020303" pitchFamily="18" charset="0"/>
              </a:defRPr>
            </a:lvl7pPr>
            <a:lvl8pPr marL="3429000" indent="-228600" eaLnBrk="0" fontAlgn="base" hangingPunct="0">
              <a:spcBef>
                <a:spcPct val="0"/>
              </a:spcBef>
              <a:spcAft>
                <a:spcPct val="0"/>
              </a:spcAft>
              <a:defRPr>
                <a:solidFill>
                  <a:schemeClr val="tx1"/>
                </a:solidFill>
                <a:latin typeface="Perpetua" panose="02020502060401020303" pitchFamily="18" charset="0"/>
              </a:defRPr>
            </a:lvl8pPr>
            <a:lvl9pPr marL="3886200" indent="-228600" eaLnBrk="0" fontAlgn="base" hangingPunct="0">
              <a:spcBef>
                <a:spcPct val="0"/>
              </a:spcBef>
              <a:spcAft>
                <a:spcPct val="0"/>
              </a:spcAft>
              <a:defRPr>
                <a:solidFill>
                  <a:schemeClr val="tx1"/>
                </a:solidFill>
                <a:latin typeface="Perpetua" panose="02020502060401020303" pitchFamily="18" charset="0"/>
              </a:defRPr>
            </a:lvl9pPr>
          </a:lstStyle>
          <a:p>
            <a:r>
              <a:rPr lang="en-US" altLang="en-US"/>
              <a:t>http://science.howstuffworks.com/innovation/everyday-innovations/black-light1.htm</a:t>
            </a:r>
          </a:p>
        </p:txBody>
      </p:sp>
      <p:pic>
        <p:nvPicPr>
          <p:cNvPr id="16390" name="Picture 2" descr="Black lights come in both tube and bulb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39304"/>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http://www.naturalux.com/FluorescentLampDem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82425"/>
            <a:ext cx="5885257" cy="2120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16BA65E-B76B-4A16-BA96-ABF0EE107A6C}" type="slidenum">
              <a:rPr lang="en-US"/>
              <a:pPr>
                <a:defRPr/>
              </a:pPr>
              <a:t>8</a:t>
            </a:fld>
            <a:endParaRPr lang="th-TH"/>
          </a:p>
        </p:txBody>
      </p:sp>
      <p:sp>
        <p:nvSpPr>
          <p:cNvPr id="17411" name="Rectangle 2"/>
          <p:cNvSpPr>
            <a:spLocks noGrp="1" noChangeArrowheads="1"/>
          </p:cNvSpPr>
          <p:nvPr>
            <p:ph type="title"/>
          </p:nvPr>
        </p:nvSpPr>
        <p:spPr/>
        <p:txBody>
          <a:bodyPr/>
          <a:lstStyle/>
          <a:p>
            <a:pPr eaLnBrk="1" hangingPunct="1"/>
            <a:r>
              <a:rPr lang="en-US" altLang="en-US" sz="5400" b="1" smtClean="0">
                <a:solidFill>
                  <a:srgbClr val="6600FF"/>
                </a:solidFill>
                <a:latin typeface="Times New Roman" panose="02020603050405020304" pitchFamily="18" charset="0"/>
              </a:rPr>
              <a:t>V</a:t>
            </a:r>
            <a:r>
              <a:rPr lang="en-US" altLang="en-US" sz="5400" b="1" smtClean="0">
                <a:solidFill>
                  <a:srgbClr val="000066"/>
                </a:solidFill>
                <a:latin typeface="Times New Roman" panose="02020603050405020304" pitchFamily="18" charset="0"/>
              </a:rPr>
              <a:t>i</a:t>
            </a:r>
            <a:r>
              <a:rPr lang="en-US" altLang="en-US" sz="5400" b="1" smtClean="0">
                <a:solidFill>
                  <a:srgbClr val="0000FF"/>
                </a:solidFill>
                <a:latin typeface="Times New Roman" panose="02020603050405020304" pitchFamily="18" charset="0"/>
              </a:rPr>
              <a:t>s</a:t>
            </a:r>
            <a:r>
              <a:rPr lang="en-US" altLang="en-US" sz="5400" b="1" smtClean="0">
                <a:solidFill>
                  <a:srgbClr val="009900"/>
                </a:solidFill>
                <a:latin typeface="Times New Roman" panose="02020603050405020304" pitchFamily="18" charset="0"/>
              </a:rPr>
              <a:t>i</a:t>
            </a:r>
            <a:r>
              <a:rPr lang="en-US" altLang="en-US" sz="5400" b="1" smtClean="0">
                <a:solidFill>
                  <a:srgbClr val="FFFF00"/>
                </a:solidFill>
                <a:latin typeface="Times New Roman" panose="02020603050405020304" pitchFamily="18" charset="0"/>
              </a:rPr>
              <a:t>b</a:t>
            </a:r>
            <a:r>
              <a:rPr lang="en-US" altLang="en-US" sz="5400" b="1" smtClean="0">
                <a:solidFill>
                  <a:srgbClr val="FF9900"/>
                </a:solidFill>
                <a:latin typeface="Times New Roman" panose="02020603050405020304" pitchFamily="18" charset="0"/>
              </a:rPr>
              <a:t>l</a:t>
            </a:r>
            <a:r>
              <a:rPr lang="en-US" altLang="en-US" sz="5400" b="1" smtClean="0">
                <a:solidFill>
                  <a:srgbClr val="FF0000"/>
                </a:solidFill>
                <a:latin typeface="Times New Roman" panose="02020603050405020304" pitchFamily="18" charset="0"/>
              </a:rPr>
              <a:t>e</a:t>
            </a:r>
            <a:r>
              <a:rPr lang="en-US" altLang="en-US" sz="5400" b="1" smtClean="0">
                <a:latin typeface="Times New Roman" panose="02020603050405020304" pitchFamily="18" charset="0"/>
              </a:rPr>
              <a:t> </a:t>
            </a:r>
            <a:r>
              <a:rPr lang="en-US" altLang="en-US" sz="5400" b="1" smtClean="0">
                <a:solidFill>
                  <a:schemeClr val="tx1"/>
                </a:solidFill>
                <a:latin typeface="Times New Roman" panose="02020603050405020304" pitchFamily="18" charset="0"/>
              </a:rPr>
              <a:t>Light</a:t>
            </a:r>
            <a:endParaRPr lang="th-TH" altLang="en-US" sz="5400" b="1" smtClean="0">
              <a:solidFill>
                <a:schemeClr val="tx1"/>
              </a:solidFill>
              <a:latin typeface="Times New Roman" panose="02020603050405020304" pitchFamily="18" charset="0"/>
            </a:endParaRPr>
          </a:p>
        </p:txBody>
      </p:sp>
      <p:sp>
        <p:nvSpPr>
          <p:cNvPr id="17412" name="Rectangle 3"/>
          <p:cNvSpPr>
            <a:spLocks noGrp="1" noChangeArrowheads="1"/>
          </p:cNvSpPr>
          <p:nvPr>
            <p:ph type="body" idx="1"/>
          </p:nvPr>
        </p:nvSpPr>
        <p:spPr>
          <a:xfrm>
            <a:off x="179388" y="1600200"/>
            <a:ext cx="8964612" cy="4525963"/>
          </a:xfrm>
        </p:spPr>
        <p:txBody>
          <a:bodyPr/>
          <a:lstStyle/>
          <a:p>
            <a:pPr eaLnBrk="1" hangingPunct="1"/>
            <a:r>
              <a:rPr lang="en-US" altLang="en-US" sz="2800" smtClean="0">
                <a:latin typeface="Times New Roman" panose="02020603050405020304" pitchFamily="18" charset="0"/>
              </a:rPr>
              <a:t>Visible light spectrum extends from 400 to 700 nm.</a:t>
            </a:r>
          </a:p>
          <a:p>
            <a:pPr eaLnBrk="1" hangingPunct="1"/>
            <a:endParaRPr lang="en-US" altLang="en-US" sz="2800" smtClean="0">
              <a:latin typeface="Times New Roman" panose="02020603050405020304" pitchFamily="18" charset="0"/>
            </a:endParaRPr>
          </a:p>
          <a:p>
            <a:pPr eaLnBrk="1" hangingPunct="1"/>
            <a:r>
              <a:rPr lang="en-US" altLang="en-US" sz="2800" smtClean="0">
                <a:latin typeface="Times New Roman" panose="02020603050405020304" pitchFamily="18" charset="0"/>
              </a:rPr>
              <a:t>Visible light can be detected by human eyes.</a:t>
            </a:r>
          </a:p>
          <a:p>
            <a:pPr eaLnBrk="1" hangingPunct="1"/>
            <a:endParaRPr lang="en-US" altLang="en-US" sz="2800" smtClean="0">
              <a:latin typeface="Times New Roman" panose="02020603050405020304" pitchFamily="18" charset="0"/>
            </a:endParaRPr>
          </a:p>
          <a:p>
            <a:pPr eaLnBrk="1" hangingPunct="1"/>
            <a:r>
              <a:rPr lang="en-US" altLang="en-US" sz="2800" smtClean="0">
                <a:latin typeface="Times New Roman" panose="02020603050405020304" pitchFamily="18" charset="0"/>
              </a:rPr>
              <a:t>The human perceptions respond to different wavelengths in terms of different color perception ranging from violet (short wavelength) to red (long wavelength).</a:t>
            </a:r>
            <a:endParaRPr lang="th-TH" altLang="en-US" sz="28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EAF04D-5550-438A-A41D-9F90C482B5F2}" type="slidenum">
              <a:rPr lang="en-US"/>
              <a:pPr>
                <a:defRPr/>
              </a:pPr>
              <a:t>9</a:t>
            </a:fld>
            <a:endParaRPr lang="th-TH"/>
          </a:p>
        </p:txBody>
      </p:sp>
      <p:sp>
        <p:nvSpPr>
          <p:cNvPr id="18435" name="Rectangle 2"/>
          <p:cNvSpPr>
            <a:spLocks noGrp="1" noChangeArrowheads="1"/>
          </p:cNvSpPr>
          <p:nvPr>
            <p:ph type="title"/>
          </p:nvPr>
        </p:nvSpPr>
        <p:spPr>
          <a:xfrm>
            <a:off x="685800" y="228600"/>
            <a:ext cx="7772400" cy="1143000"/>
          </a:xfrm>
        </p:spPr>
        <p:txBody>
          <a:bodyPr/>
          <a:lstStyle/>
          <a:p>
            <a:pPr eaLnBrk="1" hangingPunct="1"/>
            <a:r>
              <a:rPr lang="en-US" altLang="en-US" sz="5400" b="1" smtClean="0">
                <a:solidFill>
                  <a:srgbClr val="FF0000"/>
                </a:solidFill>
                <a:latin typeface="Times New Roman" panose="02020603050405020304" pitchFamily="18" charset="0"/>
              </a:rPr>
              <a:t>I</a:t>
            </a:r>
            <a:r>
              <a:rPr lang="en-US" altLang="en-US" sz="5400" b="1" smtClean="0">
                <a:latin typeface="Times New Roman" panose="02020603050405020304" pitchFamily="18" charset="0"/>
              </a:rPr>
              <a:t>nfra</a:t>
            </a:r>
            <a:r>
              <a:rPr lang="en-US" altLang="en-US" sz="5400" b="1" smtClean="0">
                <a:solidFill>
                  <a:srgbClr val="FF0000"/>
                </a:solidFill>
                <a:latin typeface="Times New Roman" panose="02020603050405020304" pitchFamily="18" charset="0"/>
              </a:rPr>
              <a:t>R</a:t>
            </a:r>
            <a:r>
              <a:rPr lang="en-US" altLang="en-US" sz="5400" b="1" smtClean="0">
                <a:latin typeface="Times New Roman" panose="02020603050405020304" pitchFamily="18" charset="0"/>
              </a:rPr>
              <a:t>ed </a:t>
            </a:r>
            <a:r>
              <a:rPr lang="en-US" altLang="en-US" sz="5400" b="1" smtClean="0">
                <a:solidFill>
                  <a:schemeClr val="tx1"/>
                </a:solidFill>
                <a:latin typeface="Times New Roman" panose="02020603050405020304" pitchFamily="18" charset="0"/>
              </a:rPr>
              <a:t>Light</a:t>
            </a:r>
            <a:endParaRPr lang="th-TH" altLang="en-US" sz="5400" b="1" smtClean="0">
              <a:solidFill>
                <a:schemeClr val="tx1"/>
              </a:solidFill>
              <a:latin typeface="Times New Roman" panose="02020603050405020304" pitchFamily="18" charset="0"/>
            </a:endParaRPr>
          </a:p>
        </p:txBody>
      </p:sp>
      <p:sp>
        <p:nvSpPr>
          <p:cNvPr id="18436" name="Rectangle 3"/>
          <p:cNvSpPr>
            <a:spLocks noGrp="1" noChangeArrowheads="1"/>
          </p:cNvSpPr>
          <p:nvPr>
            <p:ph type="body" idx="1"/>
          </p:nvPr>
        </p:nvSpPr>
        <p:spPr>
          <a:xfrm>
            <a:off x="381000" y="1447800"/>
            <a:ext cx="8534400" cy="4953000"/>
          </a:xfrm>
        </p:spPr>
        <p:txBody>
          <a:bodyPr/>
          <a:lstStyle/>
          <a:p>
            <a:pPr eaLnBrk="1" hangingPunct="1">
              <a:lnSpc>
                <a:spcPct val="90000"/>
              </a:lnSpc>
            </a:pPr>
            <a:r>
              <a:rPr lang="en-US" altLang="en-US" sz="2800" smtClean="0">
                <a:latin typeface="Times New Roman" panose="02020603050405020304" pitchFamily="18" charset="0"/>
              </a:rPr>
              <a:t>The IR portion comprises wavelength between 750 nm to 1 mm.</a:t>
            </a:r>
          </a:p>
          <a:p>
            <a:pPr eaLnBrk="1" hangingPunct="1">
              <a:lnSpc>
                <a:spcPct val="90000"/>
              </a:lnSpc>
            </a:pPr>
            <a:endParaRPr lang="en-US" altLang="en-US" sz="2800" smtClean="0">
              <a:latin typeface="Times New Roman" panose="02020603050405020304" pitchFamily="18" charset="0"/>
            </a:endParaRPr>
          </a:p>
          <a:p>
            <a:pPr eaLnBrk="1" hangingPunct="1">
              <a:lnSpc>
                <a:spcPct val="90000"/>
              </a:lnSpc>
            </a:pPr>
            <a:r>
              <a:rPr lang="en-US" altLang="en-US" sz="2800" smtClean="0">
                <a:latin typeface="Times New Roman" panose="02020603050405020304" pitchFamily="18" charset="0"/>
              </a:rPr>
              <a:t>The IR portion can be further subdivided into several zones such as near infrared (750 -1400 nm, mid infrared (3 </a:t>
            </a:r>
            <a:r>
              <a:rPr lang="en-US" altLang="en-US" sz="2800" smtClean="0">
                <a:latin typeface="Times New Roman" panose="02020603050405020304" pitchFamily="18" charset="0"/>
                <a:sym typeface="Symbol" panose="05050102010706020507" pitchFamily="18" charset="2"/>
              </a:rPr>
              <a:t>m to 6 m</a:t>
            </a:r>
            <a:r>
              <a:rPr lang="en-US" altLang="en-US" sz="2800" smtClean="0">
                <a:latin typeface="Times New Roman" panose="02020603050405020304" pitchFamily="18" charset="0"/>
              </a:rPr>
              <a:t>) </a:t>
            </a:r>
            <a:r>
              <a:rPr lang="th-TH" altLang="en-US" sz="2800" smtClean="0">
                <a:latin typeface="Times New Roman" panose="02020603050405020304" pitchFamily="18" charset="0"/>
              </a:rPr>
              <a:t> </a:t>
            </a:r>
            <a:r>
              <a:rPr lang="en-US" altLang="en-US" sz="2800" smtClean="0">
                <a:latin typeface="Times New Roman" panose="02020603050405020304" pitchFamily="18" charset="0"/>
              </a:rPr>
              <a:t> and far infrared (15 </a:t>
            </a:r>
            <a:r>
              <a:rPr lang="en-US" altLang="en-US" sz="2800" smtClean="0">
                <a:latin typeface="Times New Roman" panose="02020603050405020304" pitchFamily="18" charset="0"/>
                <a:sym typeface="Symbol" panose="05050102010706020507" pitchFamily="18" charset="2"/>
              </a:rPr>
              <a:t>m to 1000 m</a:t>
            </a:r>
            <a:r>
              <a:rPr lang="en-US" altLang="en-US" sz="2800" smtClean="0">
                <a:latin typeface="Times New Roman" panose="02020603050405020304" pitchFamily="18" charset="0"/>
              </a:rPr>
              <a:t>)</a:t>
            </a:r>
          </a:p>
          <a:p>
            <a:pPr eaLnBrk="1" hangingPunct="1">
              <a:lnSpc>
                <a:spcPct val="90000"/>
              </a:lnSpc>
            </a:pPr>
            <a:endParaRPr lang="th-TH" altLang="en-US" sz="2800" smtClean="0">
              <a:latin typeface="Times New Roman" panose="02020603050405020304" pitchFamily="18" charset="0"/>
            </a:endParaRPr>
          </a:p>
          <a:p>
            <a:pPr eaLnBrk="1" hangingPunct="1">
              <a:lnSpc>
                <a:spcPct val="90000"/>
              </a:lnSpc>
            </a:pPr>
            <a:r>
              <a:rPr lang="en-US" altLang="en-US" sz="2800" smtClean="0">
                <a:latin typeface="Times New Roman" panose="02020603050405020304" pitchFamily="18" charset="0"/>
              </a:rPr>
              <a:t>Human perception is insensitive to IR.</a:t>
            </a:r>
          </a:p>
          <a:p>
            <a:pPr eaLnBrk="1" hangingPunct="1">
              <a:lnSpc>
                <a:spcPct val="90000"/>
              </a:lnSpc>
            </a:pPr>
            <a:endParaRPr lang="en-US" altLang="en-US" sz="2800" smtClean="0">
              <a:latin typeface="Times New Roman" panose="02020603050405020304" pitchFamily="18" charset="0"/>
            </a:endParaRPr>
          </a:p>
          <a:p>
            <a:pPr eaLnBrk="1" hangingPunct="1">
              <a:lnSpc>
                <a:spcPct val="90000"/>
              </a:lnSpc>
            </a:pPr>
            <a:r>
              <a:rPr lang="en-US" altLang="en-US" sz="2800" smtClean="0">
                <a:latin typeface="Times New Roman" panose="02020603050405020304" pitchFamily="18" charset="0"/>
              </a:rPr>
              <a:t>Particular detecting device is needed for the IR detection.</a:t>
            </a:r>
            <a:endParaRPr lang="th-TH" altLang="en-US" sz="2800" smtClean="0">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2447</TotalTime>
  <Words>2699</Words>
  <Application>Microsoft Office PowerPoint</Application>
  <PresentationFormat>On-screen Show (4:3)</PresentationFormat>
  <Paragraphs>268</Paragraphs>
  <Slides>41</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Calibri</vt:lpstr>
      <vt:lpstr>Cordia New</vt:lpstr>
      <vt:lpstr>EucrosiaUPC</vt:lpstr>
      <vt:lpstr>Franklin Gothic Book</vt:lpstr>
      <vt:lpstr>LilyUPC</vt:lpstr>
      <vt:lpstr>Perpetua</vt:lpstr>
      <vt:lpstr>Symbol</vt:lpstr>
      <vt:lpstr>Tahoma</vt:lpstr>
      <vt:lpstr>times</vt:lpstr>
      <vt:lpstr>Times New Roman</vt:lpstr>
      <vt:lpstr>verdana</vt:lpstr>
      <vt:lpstr>Wingdings 2</vt:lpstr>
      <vt:lpstr>Equity</vt:lpstr>
      <vt:lpstr>Lightwave   in forensic science</vt:lpstr>
      <vt:lpstr>Outline</vt:lpstr>
      <vt:lpstr>Introduction</vt:lpstr>
      <vt:lpstr>Electromagnetic Spectrum</vt:lpstr>
      <vt:lpstr>UltraViolet Light </vt:lpstr>
      <vt:lpstr>UV Sources and UV detection</vt:lpstr>
      <vt:lpstr>Black light</vt:lpstr>
      <vt:lpstr>Visible Light</vt:lpstr>
      <vt:lpstr>InfraRed Light</vt:lpstr>
      <vt:lpstr>PowerPoint Presentation</vt:lpstr>
      <vt:lpstr>PowerPoint Presentation</vt:lpstr>
      <vt:lpstr>PowerPoint Presentation</vt:lpstr>
      <vt:lpstr>Reflection from surfaces</vt:lpstr>
      <vt:lpstr>RUVIS (Reflected Ultra-Violet Imaging System)</vt:lpstr>
      <vt:lpstr>PowerPoint Presentation</vt:lpstr>
      <vt:lpstr>UV reflection on porous surface</vt:lpstr>
      <vt:lpstr>Interaction of light and matter “Photoluminescence”</vt:lpstr>
      <vt:lpstr>Energy states in a molecule</vt:lpstr>
      <vt:lpstr>A more complicated of molecular energy diagram</vt:lpstr>
      <vt:lpstr>Fluorescence</vt:lpstr>
      <vt:lpstr>Fluorescence diagrams (simplified version)</vt:lpstr>
      <vt:lpstr>Set-up for detecting fluorescence</vt:lpstr>
      <vt:lpstr>Stokes shift</vt:lpstr>
      <vt:lpstr>Fluorescence of common objects</vt:lpstr>
      <vt:lpstr>Fluorescence of tonic water</vt:lpstr>
      <vt:lpstr>PowerPoint Presentation</vt:lpstr>
      <vt:lpstr>Latent evidences : body fluid and document</vt:lpstr>
      <vt:lpstr>Forensic Light source (Alternative Light Source)</vt:lpstr>
      <vt:lpstr>How the ALS works?</vt:lpstr>
      <vt:lpstr>PowerPoint Presentation</vt:lpstr>
      <vt:lpstr>Alternative Light Source Spectrum Xenon Spectrum</vt:lpstr>
      <vt:lpstr>Filter Wavelengths  for Excitation Radiation</vt:lpstr>
      <vt:lpstr>Wavelength Goggles</vt:lpstr>
      <vt:lpstr>How to enhance the bloody fingerprints with the ALS?</vt:lpstr>
      <vt:lpstr>Absorption spectrum of human blood</vt:lpstr>
      <vt:lpstr>Composite image of a bloody finger print on a copy paper. </vt:lpstr>
      <vt:lpstr>Response of dried seminal fluid to UV</vt:lpstr>
      <vt:lpstr>Detection of dried semen using ALS</vt:lpstr>
      <vt:lpstr>Use of an Alternate Light Source to Detect Tooth and Bone</vt:lpstr>
      <vt:lpstr>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หลักการทางแสง และการประยุกต์ใช้ในการพิสูจน์พยานเอกสาร</dc:title>
  <dc:creator>Ratchapak</dc:creator>
  <cp:lastModifiedBy>rachapak.chi@gmail.com</cp:lastModifiedBy>
  <cp:revision>190</cp:revision>
  <dcterms:created xsi:type="dcterms:W3CDTF">2012-06-30T15:38:27Z</dcterms:created>
  <dcterms:modified xsi:type="dcterms:W3CDTF">2019-09-25T01:25:18Z</dcterms:modified>
</cp:coreProperties>
</file>